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67" r:id="rId2"/>
    <p:sldId id="268" r:id="rId3"/>
    <p:sldId id="312" r:id="rId4"/>
    <p:sldId id="309" r:id="rId5"/>
    <p:sldId id="270" r:id="rId6"/>
    <p:sldId id="281" r:id="rId7"/>
    <p:sldId id="273" r:id="rId8"/>
    <p:sldId id="274" r:id="rId9"/>
    <p:sldId id="275" r:id="rId10"/>
    <p:sldId id="290" r:id="rId11"/>
    <p:sldId id="276" r:id="rId12"/>
    <p:sldId id="269" r:id="rId13"/>
    <p:sldId id="283" r:id="rId14"/>
    <p:sldId id="284" r:id="rId15"/>
    <p:sldId id="285" r:id="rId16"/>
    <p:sldId id="287" r:id="rId17"/>
    <p:sldId id="308" r:id="rId18"/>
    <p:sldId id="286" r:id="rId19"/>
    <p:sldId id="313" r:id="rId20"/>
    <p:sldId id="282" r:id="rId21"/>
    <p:sldId id="288" r:id="rId22"/>
    <p:sldId id="289" r:id="rId23"/>
    <p:sldId id="306" r:id="rId24"/>
    <p:sldId id="307" r:id="rId25"/>
    <p:sldId id="310" r:id="rId26"/>
    <p:sldId id="292" r:id="rId27"/>
    <p:sldId id="279" r:id="rId28"/>
    <p:sldId id="293" r:id="rId29"/>
    <p:sldId id="294" r:id="rId30"/>
    <p:sldId id="295" r:id="rId31"/>
    <p:sldId id="296" r:id="rId32"/>
    <p:sldId id="297" r:id="rId33"/>
    <p:sldId id="298" r:id="rId34"/>
    <p:sldId id="277" r:id="rId35"/>
    <p:sldId id="305" r:id="rId36"/>
    <p:sldId id="299" r:id="rId37"/>
    <p:sldId id="300" r:id="rId38"/>
    <p:sldId id="301" r:id="rId39"/>
    <p:sldId id="302" r:id="rId40"/>
    <p:sldId id="311" r:id="rId41"/>
    <p:sldId id="280" r:id="rId42"/>
    <p:sldId id="303" r:id="rId43"/>
    <p:sldId id="314" r:id="rId44"/>
    <p:sldId id="304" r:id="rId45"/>
    <p:sldId id="315" r:id="rId46"/>
    <p:sldId id="316" r:id="rId47"/>
    <p:sldId id="317" r:id="rId4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20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352" autoAdjust="0"/>
    <p:restoredTop sz="89985" autoAdjust="0"/>
  </p:normalViewPr>
  <p:slideViewPr>
    <p:cSldViewPr snapToGrid="0" snapToObjects="1">
      <p:cViewPr>
        <p:scale>
          <a:sx n="76" d="100"/>
          <a:sy n="76" d="100"/>
        </p:scale>
        <p:origin x="-72" y="6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4.xml"/><Relationship Id="rId26" Type="http://schemas.openxmlformats.org/officeDocument/2006/relationships/slide" Target="slides/slide43.xml"/><Relationship Id="rId3" Type="http://schemas.openxmlformats.org/officeDocument/2006/relationships/slide" Target="slides/slide4.xml"/><Relationship Id="rId21" Type="http://schemas.openxmlformats.org/officeDocument/2006/relationships/slide" Target="slides/slide35.xml"/><Relationship Id="rId7" Type="http://schemas.openxmlformats.org/officeDocument/2006/relationships/slide" Target="slides/slide9.xml"/><Relationship Id="rId12" Type="http://schemas.openxmlformats.org/officeDocument/2006/relationships/slide" Target="slides/slide15.xml"/><Relationship Id="rId17" Type="http://schemas.openxmlformats.org/officeDocument/2006/relationships/slide" Target="slides/slide23.xml"/><Relationship Id="rId25" Type="http://schemas.openxmlformats.org/officeDocument/2006/relationships/slide" Target="slides/slide42.xml"/><Relationship Id="rId2" Type="http://schemas.openxmlformats.org/officeDocument/2006/relationships/slide" Target="slides/slide3.xml"/><Relationship Id="rId16" Type="http://schemas.openxmlformats.org/officeDocument/2006/relationships/slide" Target="slides/slide22.xml"/><Relationship Id="rId20" Type="http://schemas.openxmlformats.org/officeDocument/2006/relationships/slide" Target="slides/slide34.xml"/><Relationship Id="rId1" Type="http://schemas.openxmlformats.org/officeDocument/2006/relationships/slide" Target="slides/slide2.xml"/><Relationship Id="rId6" Type="http://schemas.openxmlformats.org/officeDocument/2006/relationships/slide" Target="slides/slide8.xml"/><Relationship Id="rId11" Type="http://schemas.openxmlformats.org/officeDocument/2006/relationships/slide" Target="slides/slide14.xml"/><Relationship Id="rId24" Type="http://schemas.openxmlformats.org/officeDocument/2006/relationships/slide" Target="slides/slide39.xml"/><Relationship Id="rId5" Type="http://schemas.openxmlformats.org/officeDocument/2006/relationships/slide" Target="slides/slide7.xml"/><Relationship Id="rId15" Type="http://schemas.openxmlformats.org/officeDocument/2006/relationships/slide" Target="slides/slide21.xml"/><Relationship Id="rId23" Type="http://schemas.openxmlformats.org/officeDocument/2006/relationships/slide" Target="slides/slide38.xml"/><Relationship Id="rId10" Type="http://schemas.openxmlformats.org/officeDocument/2006/relationships/slide" Target="slides/slide13.xml"/><Relationship Id="rId19" Type="http://schemas.openxmlformats.org/officeDocument/2006/relationships/slide" Target="slides/slide27.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8.xml"/><Relationship Id="rId22"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58DAA360-607F-477B-AD0A-E3A50A26C398}" type="datetimeFigureOut">
              <a:rPr lang="en-US"/>
              <a:pPr>
                <a:defRPr/>
              </a:pPr>
              <a:t>5/30/2012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2F0890DA-0504-4B58-A99D-F7CDC64E8F01}" type="slidenum">
              <a:rPr lang="en-US"/>
              <a:pPr>
                <a:defRPr/>
              </a:pPr>
              <a:t>‹#›</a:t>
            </a:fld>
            <a:endParaRPr lang="en-US"/>
          </a:p>
        </p:txBody>
      </p:sp>
    </p:spTree>
    <p:extLst>
      <p:ext uri="{BB962C8B-B14F-4D97-AF65-F5344CB8AC3E}">
        <p14:creationId xmlns:p14="http://schemas.microsoft.com/office/powerpoint/2010/main" val="38085333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DB052E99-A108-4B19-B914-D75D2DD93074}" type="datetimeFigureOut">
              <a:rPr lang="en-US"/>
              <a:pPr>
                <a:defRPr/>
              </a:pPr>
              <a:t>5/30/2012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47D93B3-3DBC-4809-933F-C7968894F515}" type="slidenum">
              <a:rPr lang="en-US"/>
              <a:pPr>
                <a:defRPr/>
              </a:pPr>
              <a:t>‹#›</a:t>
            </a:fld>
            <a:endParaRPr lang="en-US"/>
          </a:p>
        </p:txBody>
      </p:sp>
    </p:spTree>
    <p:extLst>
      <p:ext uri="{BB962C8B-B14F-4D97-AF65-F5344CB8AC3E}">
        <p14:creationId xmlns:p14="http://schemas.microsoft.com/office/powerpoint/2010/main" val="30336156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13</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14</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r>
              <a:rPr lang="en-US" dirty="0" smtClean="0"/>
              <a:t>PV1 – Patient</a:t>
            </a:r>
            <a:r>
              <a:rPr lang="en-US" baseline="0" dirty="0" smtClean="0"/>
              <a:t> Visit segment</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15</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r>
              <a:rPr lang="en-US" dirty="0" smtClean="0"/>
              <a:t>http://www.google.com/url?sa=t&amp;rct=j&amp;q=&amp;esrc=s&amp;frm=1&amp;source=web&amp;cd=2&amp;sqi=2&amp;ved=0CDoQFjAB&amp;url=http%3A%2F%2Fciteseerx.ist.psu.edu%2Fviewdoc%2Fdownload%3Fdoi%3D10.1.1.97.1906%26rep%3Drep1%26type%3Dpdf&amp;ei=f55zT-agPMHK2AWpk9XsDg&amp;usg=AFQjCNF_Qy7Y_glGSvGf1w3DKqGHqNrZCA&amp;sig2=ahAF8Dtaiv4oVQmxfbTHcA</a:t>
            </a:r>
          </a:p>
          <a:p>
            <a:endParaRPr lang="en-US" dirty="0" smtClean="0"/>
          </a:p>
          <a:p>
            <a:r>
              <a:rPr lang="en-US" dirty="0" smtClean="0"/>
              <a:t>Why is XML problematic</a:t>
            </a:r>
            <a:r>
              <a:rPr lang="en-US" baseline="0" dirty="0" smtClean="0"/>
              <a:t> – XML expands the size of the data by 5 due to the tags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16</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r>
              <a:rPr lang="en-US" dirty="0" smtClean="0"/>
              <a:t>“An </a:t>
            </a:r>
            <a:r>
              <a:rPr lang="en-US" b="1" dirty="0" smtClean="0"/>
              <a:t>accountable care organization</a:t>
            </a:r>
            <a:r>
              <a:rPr lang="en-US" dirty="0" smtClean="0"/>
              <a:t> (ACO) is a type of payment and delivery reform model that seeks to tie provider reimbursements to quality metrics and reductions in the total cost of care for an assigned population of patients”  Wikipedia.org</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18</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21</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22</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23</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24</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27</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Avro – data serialization</a:t>
            </a:r>
            <a:r>
              <a:rPr lang="en-US" baseline="0" dirty="0" smtClean="0"/>
              <a:t> (keeps schema (JSON) with data)</a:t>
            </a:r>
          </a:p>
          <a:p>
            <a:r>
              <a:rPr lang="en-US" baseline="0" dirty="0" smtClean="0"/>
              <a:t>Kafka – real time streaming, coordination via Zookeeper. </a:t>
            </a:r>
          </a:p>
          <a:p>
            <a:r>
              <a:rPr lang="en-US" baseline="0" dirty="0" err="1" smtClean="0"/>
              <a:t>Hcatalog</a:t>
            </a:r>
            <a:r>
              <a:rPr lang="en-US" baseline="0" dirty="0" smtClean="0"/>
              <a:t> – metadata for all the data stored in </a:t>
            </a:r>
            <a:r>
              <a:rPr lang="en-US" baseline="0" dirty="0" err="1" smtClean="0"/>
              <a:t>Hadoop</a:t>
            </a:r>
            <a:r>
              <a:rPr lang="en-US" baseline="0" dirty="0" smtClean="0"/>
              <a:t>.  Read data from Pig or Hive or </a:t>
            </a:r>
            <a:r>
              <a:rPr lang="en-US" baseline="0" dirty="0" err="1" smtClean="0"/>
              <a:t>Hbase</a:t>
            </a:r>
            <a:endParaRPr lang="en-US" baseline="0" dirty="0" smtClean="0"/>
          </a:p>
          <a:p>
            <a:r>
              <a:rPr lang="en-US" baseline="0" dirty="0" err="1" smtClean="0"/>
              <a:t>Oozie</a:t>
            </a:r>
            <a:r>
              <a:rPr lang="en-US" baseline="0" dirty="0" smtClean="0"/>
              <a:t> – scheduling system (</a:t>
            </a:r>
            <a:r>
              <a:rPr lang="en-US" baseline="0" dirty="0" err="1" smtClean="0"/>
              <a:t>Azkhaban</a:t>
            </a:r>
            <a:r>
              <a:rPr lang="en-US" baseline="0" dirty="0" smtClean="0"/>
              <a:t> – not Apache – more graphical scheduler)</a:t>
            </a:r>
          </a:p>
          <a:p>
            <a:r>
              <a:rPr lang="en-US" baseline="0" dirty="0" smtClean="0"/>
              <a:t>Flume – Log aggregation – ship to </a:t>
            </a:r>
            <a:r>
              <a:rPr lang="en-US" baseline="0" dirty="0" err="1" smtClean="0"/>
              <a:t>Hadoop</a:t>
            </a:r>
            <a:r>
              <a:rPr lang="en-US" baseline="0" dirty="0" smtClean="0"/>
              <a:t/>
            </a:r>
            <a:br>
              <a:rPr lang="en-US" baseline="0" dirty="0" smtClean="0"/>
            </a:br>
            <a:r>
              <a:rPr lang="en-US" baseline="0" dirty="0" smtClean="0"/>
              <a:t>Whirr – </a:t>
            </a:r>
            <a:r>
              <a:rPr lang="en-US" baseline="0" dirty="0" err="1" smtClean="0"/>
              <a:t>Hadoop</a:t>
            </a:r>
            <a:r>
              <a:rPr lang="en-US" baseline="0" dirty="0" smtClean="0"/>
              <a:t> on Cloud – Whirr helps to automate</a:t>
            </a:r>
          </a:p>
          <a:p>
            <a:r>
              <a:rPr lang="en-US" baseline="0" dirty="0" err="1" smtClean="0"/>
              <a:t>Sqoop</a:t>
            </a:r>
            <a:r>
              <a:rPr lang="en-US" baseline="0" dirty="0" smtClean="0"/>
              <a:t> – transfers data from RDBMS  to </a:t>
            </a:r>
            <a:r>
              <a:rPr lang="en-US" baseline="0" dirty="0" err="1" smtClean="0"/>
              <a:t>Hadoop</a:t>
            </a:r>
            <a:endParaRPr lang="en-US" baseline="0" dirty="0" smtClean="0"/>
          </a:p>
          <a:p>
            <a:r>
              <a:rPr lang="en-US" baseline="0" dirty="0" err="1" smtClean="0"/>
              <a:t>MRUnit</a:t>
            </a:r>
            <a:r>
              <a:rPr lang="en-US" baseline="0" dirty="0" smtClean="0"/>
              <a:t> – unit testing</a:t>
            </a:r>
          </a:p>
          <a:p>
            <a:r>
              <a:rPr lang="en-US" baseline="0" dirty="0" smtClean="0"/>
              <a:t>Mahout – Machine learning on </a:t>
            </a:r>
            <a:r>
              <a:rPr lang="en-US" baseline="0" dirty="0" err="1" smtClean="0"/>
              <a:t>Hadoop</a:t>
            </a:r>
            <a:endParaRPr lang="en-US" baseline="0" dirty="0" smtClean="0"/>
          </a:p>
          <a:p>
            <a:r>
              <a:rPr lang="en-US" baseline="0" dirty="0" err="1" smtClean="0"/>
              <a:t>BigTop</a:t>
            </a:r>
            <a:r>
              <a:rPr lang="en-US" baseline="0" dirty="0" smtClean="0"/>
              <a:t> – integrate </a:t>
            </a:r>
            <a:r>
              <a:rPr lang="en-US" baseline="0" dirty="0" err="1" smtClean="0"/>
              <a:t>Hadoop</a:t>
            </a:r>
            <a:r>
              <a:rPr lang="en-US" baseline="0" dirty="0" smtClean="0"/>
              <a:t> based software so it all works together</a:t>
            </a:r>
          </a:p>
          <a:p>
            <a:r>
              <a:rPr lang="en-US" baseline="0" dirty="0" smtClean="0"/>
              <a:t>Crunch – Library on top of Java </a:t>
            </a:r>
          </a:p>
          <a:p>
            <a:r>
              <a:rPr lang="en-US" baseline="0" dirty="0" err="1" smtClean="0"/>
              <a:t>Giraph</a:t>
            </a:r>
            <a:r>
              <a:rPr lang="en-US" baseline="0" dirty="0" smtClean="0"/>
              <a:t> – large scale distributed graph</a:t>
            </a:r>
            <a:endParaRPr lang="en-US" dirty="0"/>
          </a:p>
        </p:txBody>
      </p:sp>
      <p:sp>
        <p:nvSpPr>
          <p:cNvPr id="4" name="Slide Number Placeholder 3"/>
          <p:cNvSpPr>
            <a:spLocks noGrp="1"/>
          </p:cNvSpPr>
          <p:nvPr>
            <p:ph type="sldNum" sz="quarter" idx="10"/>
          </p:nvPr>
        </p:nvSpPr>
        <p:spPr/>
        <p:txBody>
          <a:bodyPr/>
          <a:lstStyle/>
          <a:p>
            <a:pPr>
              <a:defRPr/>
            </a:pPr>
            <a:fld id="{B47D93B3-3DBC-4809-933F-C7968894F515}" type="slidenum">
              <a:rPr lang="en-US" smtClean="0"/>
              <a:pPr>
                <a:defRPr/>
              </a:pPr>
              <a:t>28</a:t>
            </a:fld>
            <a:endParaRPr lang="en-US"/>
          </a:p>
        </p:txBody>
      </p:sp>
    </p:spTree>
    <p:extLst>
      <p:ext uri="{BB962C8B-B14F-4D97-AF65-F5344CB8AC3E}">
        <p14:creationId xmlns:p14="http://schemas.microsoft.com/office/powerpoint/2010/main" val="2248691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the</a:t>
            </a:r>
            <a:r>
              <a:rPr lang="en-US" baseline="0" dirty="0" smtClean="0"/>
              <a:t> properties would have to be associated with rules to describe entailments (i.e., the inferences that can be drawn).  These could be encoded using SWRL (Semantic web Rule Language), which also uses RDF.</a:t>
            </a:r>
            <a:endParaRPr lang="en-US" dirty="0"/>
          </a:p>
        </p:txBody>
      </p:sp>
      <p:sp>
        <p:nvSpPr>
          <p:cNvPr id="4" name="Slide Number Placeholder 3"/>
          <p:cNvSpPr>
            <a:spLocks noGrp="1"/>
          </p:cNvSpPr>
          <p:nvPr>
            <p:ph type="sldNum" sz="quarter" idx="10"/>
          </p:nvPr>
        </p:nvSpPr>
        <p:spPr/>
        <p:txBody>
          <a:bodyPr/>
          <a:lstStyle/>
          <a:p>
            <a:pPr>
              <a:defRPr/>
            </a:pPr>
            <a:fld id="{B47D93B3-3DBC-4809-933F-C7968894F515}" type="slidenum">
              <a:rPr lang="en-US" smtClean="0"/>
              <a:pPr>
                <a:defRPr/>
              </a:pPr>
              <a:t>33</a:t>
            </a:fld>
            <a:endParaRPr lang="en-US"/>
          </a:p>
        </p:txBody>
      </p:sp>
    </p:spTree>
    <p:extLst>
      <p:ext uri="{BB962C8B-B14F-4D97-AF65-F5344CB8AC3E}">
        <p14:creationId xmlns:p14="http://schemas.microsoft.com/office/powerpoint/2010/main" val="70171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34</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35</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37</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38</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r>
              <a:rPr lang="en-US" dirty="0" smtClean="0"/>
              <a:t>Partition tolerance has to do with network partition e.g., two nodes aren’t able</a:t>
            </a:r>
            <a:r>
              <a:rPr lang="en-US" baseline="0" dirty="0" smtClean="0"/>
              <a:t> to communicate</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39</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42</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43</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TextEdit="1"/>
          </p:cNvSpPr>
          <p:nvPr>
            <p:ph type="sldImg"/>
          </p:nvPr>
        </p:nvSpPr>
        <p:spPr bwMode="auto">
          <a:xfrm>
            <a:off x="1144588" y="685800"/>
            <a:ext cx="4572000" cy="3429000"/>
          </a:xfrm>
          <a:noFill/>
          <a:ln>
            <a:solidFill>
              <a:srgbClr val="000000"/>
            </a:solidFill>
            <a:miter lim="800000"/>
            <a:headEnd/>
            <a:tailEnd/>
          </a:ln>
        </p:spPr>
      </p:sp>
      <p:sp>
        <p:nvSpPr>
          <p:cNvPr id="130051" name="Rectangle 3"/>
          <p:cNvSpPr>
            <a:spLocks noGrp="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4</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TextEdit="1"/>
          </p:cNvSpPr>
          <p:nvPr>
            <p:ph type="sldImg"/>
          </p:nvPr>
        </p:nvSpPr>
        <p:spPr bwMode="auto">
          <a:xfrm>
            <a:off x="1144588" y="685800"/>
            <a:ext cx="4572000" cy="3429000"/>
          </a:xfrm>
          <a:noFill/>
          <a:ln>
            <a:solidFill>
              <a:srgbClr val="000000"/>
            </a:solidFill>
            <a:miter lim="800000"/>
            <a:headEnd/>
            <a:tailEnd/>
          </a:ln>
        </p:spPr>
      </p:sp>
      <p:sp>
        <p:nvSpPr>
          <p:cNvPr id="132099" name="Rectangle 3"/>
          <p:cNvSpPr>
            <a:spLocks noGrp="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5</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7</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8</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r>
              <a:rPr lang="en-US" dirty="0" smtClean="0"/>
              <a:t>SAN – Storage Area Network – Makes storage</a:t>
            </a:r>
            <a:r>
              <a:rPr lang="en-US" baseline="0" dirty="0" smtClean="0"/>
              <a:t> appear to be locally attached devices – block level</a:t>
            </a:r>
          </a:p>
          <a:p>
            <a:r>
              <a:rPr lang="en-US" baseline="0" dirty="0" smtClean="0"/>
              <a:t>NAS – Network Attached Storage – File level storage over the network.  NFS, etc., used to share </a:t>
            </a:r>
            <a:r>
              <a:rPr lang="en-US" baseline="0" dirty="0" err="1" smtClean="0"/>
              <a:t>filesystems</a:t>
            </a:r>
            <a:endParaRPr lang="en-US" baseline="0" dirty="0" smtClean="0"/>
          </a:p>
          <a:p>
            <a:endParaRPr lang="en-US" baseline="0" dirty="0" smtClean="0"/>
          </a:p>
          <a:p>
            <a:r>
              <a:rPr lang="en-US" baseline="0" dirty="0" smtClean="0"/>
              <a:t>DAS – Direct attached storage – MPP uses the disks on the nodes rather than sharing the disks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9</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r>
              <a:rPr lang="en-US" dirty="0" smtClean="0"/>
              <a:t>See</a:t>
            </a:r>
            <a:r>
              <a:rPr lang="en-US" baseline="0" dirty="0" smtClean="0"/>
              <a:t> http://www.slideshare.net/OpenLogic/top-10-lessonshadooptop-10-lessons-learned-from-deploying-hadoop-in-a-private-cloud for cost comparison private cloud to Amazon EC2 public cloud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10</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1412" tIns="45707" rIns="91412" bIns="45707"/>
          <a:lstStyle/>
          <a:p>
            <a:pPr algn="r" defTabSz="914400"/>
            <a:fld id="{CD63F2EF-36B4-4DDE-966A-F8F51514266C}" type="datetime1">
              <a:rPr lang="en-US" sz="1100">
                <a:latin typeface="Times New Roman" pitchFamily="18" charset="0"/>
              </a:rPr>
              <a:pPr algn="r" defTabSz="914400"/>
              <a:t>5/30/2012</a:t>
            </a:fld>
            <a:endParaRPr lang="en-US" sz="1100">
              <a:latin typeface="Times New Roman" pitchFamily="18" charset="0"/>
            </a:endParaRPr>
          </a:p>
        </p:txBody>
      </p:sp>
      <p:sp>
        <p:nvSpPr>
          <p:cNvPr id="112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12" tIns="45707" rIns="91412" bIns="45707" anchor="b"/>
          <a:lstStyle/>
          <a:p>
            <a:pPr algn="r" defTabSz="914400"/>
            <a:fld id="{A7C8BFEC-750B-4AB4-AB5E-81FB155F964E}" type="slidenum">
              <a:rPr lang="en-US" sz="1100">
                <a:latin typeface="Times New Roman" pitchFamily="18" charset="0"/>
              </a:rPr>
              <a:pPr algn="r" defTabSz="914400"/>
              <a:t>11</a:t>
            </a:fld>
            <a:endParaRPr lang="en-US" sz="1100">
              <a:latin typeface="Times New Roman" pitchFamily="18" charset="0"/>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xfrm>
            <a:off x="912813" y="4343400"/>
            <a:ext cx="5032375" cy="4114800"/>
          </a:xfrm>
          <a:noFill/>
        </p:spPr>
        <p:txBody>
          <a:bodyPr wrap="square" lIns="91412" tIns="45707" rIns="91412" bIns="45707" numCol="1" anchor="t" anchorCtr="0" compatLnSpc="1">
            <a:prstTxWarp prst="textNoShape">
              <a:avLst/>
            </a:prstTxWarp>
          </a:bodyPr>
          <a:lstStyle/>
          <a:p>
            <a:pPr defTabSz="914400"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000">
                <a:solidFill>
                  <a:schemeClr val="tx1"/>
                </a:solidFill>
              </a:defRPr>
            </a:lvl1pPr>
          </a:lstStyle>
          <a:p>
            <a:r>
              <a:rPr lang="en-US" dirty="0" smtClean="0"/>
              <a:t>Click to edit Master title style</a:t>
            </a:r>
            <a:endParaRPr lang="en-US" dirty="0"/>
          </a:p>
        </p:txBody>
      </p:sp>
      <p:sp>
        <p:nvSpPr>
          <p:cNvPr id="8" name="Text Placeholder 7"/>
          <p:cNvSpPr>
            <a:spLocks noGrp="1"/>
          </p:cNvSpPr>
          <p:nvPr>
            <p:ph type="body" sz="quarter" idx="11"/>
          </p:nvPr>
        </p:nvSpPr>
        <p:spPr>
          <a:xfrm>
            <a:off x="3201908" y="1651000"/>
            <a:ext cx="5484891" cy="47053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hart Placeholder 9"/>
          <p:cNvSpPr>
            <a:spLocks noGrp="1"/>
          </p:cNvSpPr>
          <p:nvPr>
            <p:ph type="chart" sz="quarter" idx="12"/>
          </p:nvPr>
        </p:nvSpPr>
        <p:spPr>
          <a:xfrm>
            <a:off x="355600" y="1651000"/>
            <a:ext cx="2641600" cy="4705350"/>
          </a:xfrm>
        </p:spPr>
        <p:txBody>
          <a:bodyPr rtlCol="0">
            <a:normAutofit/>
          </a:bodyPr>
          <a:lstStyle/>
          <a:p>
            <a:pPr lvl="0"/>
            <a:endParaRPr lang="en-US" noProof="0"/>
          </a:p>
        </p:txBody>
      </p:sp>
      <p:sp>
        <p:nvSpPr>
          <p:cNvPr id="5" name="Slide Number Placeholder 5"/>
          <p:cNvSpPr>
            <a:spLocks noGrp="1"/>
          </p:cNvSpPr>
          <p:nvPr>
            <p:ph type="sldNum" sz="quarter" idx="13"/>
          </p:nvPr>
        </p:nvSpPr>
        <p:spPr/>
        <p:txBody>
          <a:bodyPr/>
          <a:lstStyle>
            <a:lvl1pPr>
              <a:defRPr/>
            </a:lvl1pPr>
          </a:lstStyle>
          <a:p>
            <a:pPr>
              <a:defRPr/>
            </a:pPr>
            <a:fld id="{A38A2282-790C-4EC5-93D2-D85A4ED8C6EE}"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body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714375" y="1855788"/>
            <a:ext cx="7972425" cy="4500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2"/>
          </p:nvPr>
        </p:nvSpPr>
        <p:spPr/>
        <p:txBody>
          <a:bodyPr/>
          <a:lstStyle>
            <a:lvl1pPr>
              <a:defRPr/>
            </a:lvl1pPr>
          </a:lstStyle>
          <a:p>
            <a:pPr>
              <a:defRPr/>
            </a:pPr>
            <a:fld id="{99FAA917-BED6-4769-BC48-389B8D3C7379}"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98672E0F-D1A7-4090-8661-8EDFE1F5E829}"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531EA04-2B9B-4806-9A3D-C647CEC2B47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8688" y="887413"/>
            <a:ext cx="5484812" cy="350837"/>
          </a:xfr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6819900" y="6450013"/>
            <a:ext cx="2133600" cy="365125"/>
          </a:xfrm>
        </p:spPr>
        <p:txBody>
          <a:bodyPr/>
          <a:lstStyle>
            <a:lvl1pPr>
              <a:defRPr/>
            </a:lvl1pPr>
          </a:lstStyle>
          <a:p>
            <a:pPr>
              <a:defRPr/>
            </a:pPr>
            <a:fld id="{41F304ED-E604-40BE-8E55-0CBE19F9C1A7}" type="slidenum">
              <a:rPr lang="en-US"/>
              <a:pPr>
                <a:defRPr/>
              </a:pPr>
              <a:t>‹#›</a:t>
            </a:fld>
            <a:endParaRPr lang="en-US" dirty="0"/>
          </a:p>
        </p:txBody>
      </p:sp>
    </p:spTree>
    <p:extLst>
      <p:ext uri="{BB962C8B-B14F-4D97-AF65-F5344CB8AC3E}">
        <p14:creationId xmlns:p14="http://schemas.microsoft.com/office/powerpoint/2010/main" val="364460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819900" y="6450013"/>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Verdana"/>
                <a:cs typeface="Verdana"/>
              </a:defRPr>
            </a:lvl1pPr>
          </a:lstStyle>
          <a:p>
            <a:pPr>
              <a:defRPr/>
            </a:pPr>
            <a:fld id="{F984DBC0-102E-4E71-833B-F7A7FD1B750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650" r:id="rId2"/>
    <p:sldLayoutId id="2147483651" r:id="rId3"/>
    <p:sldLayoutId id="2147483652" r:id="rId4"/>
    <p:sldLayoutId id="2147483653" r:id="rId5"/>
    <p:sldLayoutId id="2147483655" r:id="rId6"/>
  </p:sldLayoutIdLst>
  <p:hf hdr="0" ftr="0" dt="0"/>
  <p:txStyles>
    <p:title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nyr.kr/L8o1Ag" TargetMode="Externa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9.wmf"/><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Pete.Stiglich@perficient.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hyperlink" Target="http://www.w3.org/wiki/HCLSIG/PharmaOntology" TargetMode="External"/><Relationship Id="rId3" Type="http://schemas.openxmlformats.org/officeDocument/2006/relationships/hyperlink" Target="http://healthcare.perficient.com/" TargetMode="External"/><Relationship Id="rId7" Type="http://schemas.openxmlformats.org/officeDocument/2006/relationships/hyperlink" Target="http://nosql-database.org/links.html"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cassandra.apache.org/" TargetMode="External"/><Relationship Id="rId5" Type="http://schemas.openxmlformats.org/officeDocument/2006/relationships/hyperlink" Target="http://hadoop.apache.org/" TargetMode="External"/><Relationship Id="rId4" Type="http://schemas.openxmlformats.org/officeDocument/2006/relationships/hyperlink" Target="http://blogs.perficient.com/healthcar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3" descr="perficient_HORIZ.eps"/>
          <p:cNvPicPr>
            <a:picLocks noChangeAspect="1"/>
          </p:cNvPicPr>
          <p:nvPr/>
        </p:nvPicPr>
        <p:blipFill>
          <a:blip r:embed="rId2"/>
          <a:srcRect/>
          <a:stretch>
            <a:fillRect/>
          </a:stretch>
        </p:blipFill>
        <p:spPr bwMode="auto">
          <a:xfrm>
            <a:off x="315913" y="381000"/>
            <a:ext cx="3379787" cy="819150"/>
          </a:xfrm>
          <a:prstGeom prst="rect">
            <a:avLst/>
          </a:prstGeom>
          <a:noFill/>
          <a:ln w="9525">
            <a:noFill/>
            <a:miter lim="800000"/>
            <a:headEnd/>
            <a:tailEnd/>
          </a:ln>
        </p:spPr>
      </p:pic>
      <p:sp>
        <p:nvSpPr>
          <p:cNvPr id="9218" name="Rectangle 6"/>
          <p:cNvSpPr>
            <a:spLocks noChangeArrowheads="1"/>
          </p:cNvSpPr>
          <p:nvPr/>
        </p:nvSpPr>
        <p:spPr bwMode="auto">
          <a:xfrm>
            <a:off x="3695701" y="5895865"/>
            <a:ext cx="5448300" cy="307975"/>
          </a:xfrm>
          <a:prstGeom prst="rect">
            <a:avLst/>
          </a:prstGeom>
          <a:noFill/>
          <a:ln w="9525">
            <a:noFill/>
            <a:miter lim="800000"/>
            <a:headEnd/>
            <a:tailEnd/>
          </a:ln>
        </p:spPr>
        <p:txBody>
          <a:bodyPr/>
          <a:lstStyle/>
          <a:p>
            <a:pPr>
              <a:lnSpc>
                <a:spcPct val="90000"/>
              </a:lnSpc>
              <a:spcBef>
                <a:spcPct val="20000"/>
              </a:spcBef>
              <a:buClr>
                <a:srgbClr val="F24D1F"/>
              </a:buClr>
              <a:buSzPct val="90000"/>
              <a:buFont typeface="Webdings" pitchFamily="18" charset="2"/>
              <a:buNone/>
            </a:pPr>
            <a:r>
              <a:rPr lang="en-US" b="1" dirty="0">
                <a:latin typeface="Verdana" pitchFamily="34" charset="0"/>
              </a:rPr>
              <a:t>Big Data for Healthcare: </a:t>
            </a:r>
            <a:endParaRPr lang="en-US" b="1" dirty="0" smtClean="0">
              <a:latin typeface="Verdana" pitchFamily="34" charset="0"/>
            </a:endParaRPr>
          </a:p>
          <a:p>
            <a:pPr>
              <a:lnSpc>
                <a:spcPct val="90000"/>
              </a:lnSpc>
              <a:spcBef>
                <a:spcPct val="20000"/>
              </a:spcBef>
              <a:buClr>
                <a:srgbClr val="F24D1F"/>
              </a:buClr>
              <a:buSzPct val="90000"/>
              <a:buFont typeface="Webdings" pitchFamily="18" charset="2"/>
              <a:buNone/>
            </a:pPr>
            <a:r>
              <a:rPr lang="en-US" b="1" dirty="0" smtClean="0">
                <a:latin typeface="Verdana" pitchFamily="34" charset="0"/>
              </a:rPr>
              <a:t>Usage</a:t>
            </a:r>
            <a:r>
              <a:rPr lang="en-US" b="1" dirty="0">
                <a:latin typeface="Verdana" pitchFamily="34" charset="0"/>
              </a:rPr>
              <a:t>, Architecture and Technologies </a:t>
            </a:r>
            <a:endParaRPr lang="en-US" dirty="0">
              <a:latin typeface="Verdan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err="1" smtClean="0">
                <a:latin typeface="Verdana" pitchFamily="34" charset="0"/>
                <a:cs typeface="Verdana" pitchFamily="34" charset="0"/>
              </a:rPr>
              <a:t>Hadoop</a:t>
            </a:r>
            <a:r>
              <a:rPr lang="en-US" dirty="0" smtClean="0">
                <a:latin typeface="Verdana" pitchFamily="34" charset="0"/>
                <a:cs typeface="Verdana" pitchFamily="34" charset="0"/>
              </a:rPr>
              <a:t> / </a:t>
            </a:r>
            <a:r>
              <a:rPr lang="en-US" dirty="0" err="1" smtClean="0">
                <a:latin typeface="Verdana" pitchFamily="34" charset="0"/>
                <a:cs typeface="Verdana" pitchFamily="34" charset="0"/>
              </a:rPr>
              <a:t>MapReduce</a:t>
            </a:r>
            <a:endParaRPr lang="en-US" dirty="0" smtClean="0">
              <a:latin typeface="Verdana" pitchFamily="34" charset="0"/>
              <a:cs typeface="Verdana" pitchFamily="34" charset="0"/>
            </a:endParaRPr>
          </a:p>
        </p:txBody>
      </p:sp>
      <p:sp>
        <p:nvSpPr>
          <p:cNvPr id="10243" name="Rectangle 3"/>
          <p:cNvSpPr>
            <a:spLocks noChangeArrowheads="1"/>
          </p:cNvSpPr>
          <p:nvPr/>
        </p:nvSpPr>
        <p:spPr bwMode="auto">
          <a:xfrm>
            <a:off x="617951" y="1705150"/>
            <a:ext cx="647351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err="1" smtClean="0">
                <a:latin typeface="Verdana" pitchFamily="34" charset="0"/>
              </a:rPr>
              <a:t>Hadoop</a:t>
            </a:r>
            <a:r>
              <a:rPr lang="en-US" sz="1600" b="1" dirty="0" smtClean="0">
                <a:latin typeface="Verdana" pitchFamily="34" charset="0"/>
              </a:rPr>
              <a:t> and </a:t>
            </a:r>
            <a:r>
              <a:rPr lang="en-US" sz="1600" b="1" dirty="0" err="1" smtClean="0">
                <a:latin typeface="Verdana" pitchFamily="34" charset="0"/>
              </a:rPr>
              <a:t>MapReduce</a:t>
            </a:r>
            <a:r>
              <a:rPr lang="en-US" sz="1600" b="1" dirty="0" smtClean="0">
                <a:latin typeface="Verdana" pitchFamily="34" charset="0"/>
              </a:rPr>
              <a:t> – key Big Data technologies developed at Google, now open source</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“Divide and conquer” approach</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Highly fault tolerant – nodes are expected to fail</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Every data block (by default) replicated on 3 nodes (is also rack aware)</a:t>
            </a:r>
          </a:p>
          <a:p>
            <a:pPr marL="285750" indent="-285750" defTabSz="914400">
              <a:lnSpc>
                <a:spcPct val="105000"/>
              </a:lnSpc>
              <a:spcBef>
                <a:spcPct val="100000"/>
              </a:spcBef>
              <a:buClr>
                <a:schemeClr val="tx1"/>
              </a:buClr>
              <a:buFont typeface="Arial" pitchFamily="34" charset="0"/>
              <a:buChar char="•"/>
            </a:pPr>
            <a:r>
              <a:rPr lang="en-US" sz="1600" b="1" dirty="0" err="1" smtClean="0">
                <a:latin typeface="Verdana" pitchFamily="34" charset="0"/>
              </a:rPr>
              <a:t>MapReduce</a:t>
            </a:r>
            <a:r>
              <a:rPr lang="en-US" sz="1600" b="1" dirty="0" smtClean="0">
                <a:latin typeface="Verdana" pitchFamily="34" charset="0"/>
              </a:rPr>
              <a:t> – component of </a:t>
            </a:r>
            <a:r>
              <a:rPr lang="en-US" sz="1600" b="1" dirty="0" err="1" smtClean="0">
                <a:latin typeface="Verdana" pitchFamily="34" charset="0"/>
              </a:rPr>
              <a:t>Hadoop</a:t>
            </a:r>
            <a:r>
              <a:rPr lang="en-US" sz="1600" b="1" dirty="0" smtClean="0">
                <a:latin typeface="Verdana" pitchFamily="34" charset="0"/>
              </a:rPr>
              <a:t>, programming framework for distributed processing</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Not the only Big Data technology…</a:t>
            </a:r>
          </a:p>
          <a:p>
            <a:pPr defTabSz="914400">
              <a:lnSpc>
                <a:spcPct val="105000"/>
              </a:lnSpc>
              <a:spcBef>
                <a:spcPct val="100000"/>
              </a:spcBef>
              <a:buClr>
                <a:schemeClr val="tx1"/>
              </a:buClr>
            </a:pPr>
            <a:endParaRPr lang="en-US" sz="1600" b="1" dirty="0">
              <a:latin typeface="Verdana" pitchFamily="34" charset="0"/>
            </a:endParaRPr>
          </a:p>
        </p:txBody>
      </p:sp>
      <p:pic>
        <p:nvPicPr>
          <p:cNvPr id="5" name="Picture 1"/>
          <p:cNvPicPr>
            <a:picLocks noChangeAspect="1" noChangeArrowheads="1"/>
          </p:cNvPicPr>
          <p:nvPr/>
        </p:nvPicPr>
        <p:blipFill>
          <a:blip r:embed="rId3" cstate="print"/>
          <a:srcRect/>
          <a:stretch>
            <a:fillRect/>
          </a:stretch>
        </p:blipFill>
        <p:spPr bwMode="auto">
          <a:xfrm>
            <a:off x="5995108" y="4572000"/>
            <a:ext cx="3148892" cy="2037030"/>
          </a:xfrm>
          <a:prstGeom prst="rect">
            <a:avLst/>
          </a:prstGeom>
          <a:noFill/>
          <a:ln w="9525">
            <a:noFill/>
            <a:miter lim="800000"/>
            <a:headEnd/>
            <a:tailEnd/>
          </a:ln>
        </p:spPr>
      </p:pic>
    </p:spTree>
    <p:extLst>
      <p:ext uri="{BB962C8B-B14F-4D97-AF65-F5344CB8AC3E}">
        <p14:creationId xmlns:p14="http://schemas.microsoft.com/office/powerpoint/2010/main" val="2897926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NoSQL</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Stands for “Not only SQL” – really s/b “Not only Relational”</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New(</a:t>
            </a:r>
            <a:r>
              <a:rPr lang="en-US" sz="1600" b="1" dirty="0" err="1" smtClean="0">
                <a:latin typeface="Verdana" pitchFamily="34" charset="0"/>
              </a:rPr>
              <a:t>ish</a:t>
            </a:r>
            <a:r>
              <a:rPr lang="en-US" sz="1600" b="1" dirty="0" smtClean="0">
                <a:latin typeface="Verdana" pitchFamily="34" charset="0"/>
              </a:rPr>
              <a:t>) paradigms for storing and retrieving data</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Many Big Data platforms don’t use a RDBMS</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Might take too long to setup / change</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Problems with certain types of queries (e.g., social media, ragged hierarchies)</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Key Types of NoSQL Data Stores </a:t>
            </a:r>
          </a:p>
          <a:p>
            <a:pPr marL="1200150" lvl="2" indent="-285750">
              <a:buFont typeface="Arial" pitchFamily="34" charset="0"/>
              <a:buChar char="•"/>
            </a:pPr>
            <a:r>
              <a:rPr lang="en-US" sz="1400" dirty="0"/>
              <a:t>Key-Value Pair</a:t>
            </a:r>
          </a:p>
          <a:p>
            <a:pPr marL="1200150" lvl="2" indent="-285750">
              <a:buFont typeface="Arial" pitchFamily="34" charset="0"/>
              <a:buChar char="•"/>
            </a:pPr>
            <a:r>
              <a:rPr lang="en-US" sz="1400" dirty="0"/>
              <a:t>Wide Column</a:t>
            </a:r>
          </a:p>
          <a:p>
            <a:pPr marL="1200150" lvl="2" indent="-285750">
              <a:buFont typeface="Arial" pitchFamily="34" charset="0"/>
              <a:buChar char="•"/>
            </a:pPr>
            <a:r>
              <a:rPr lang="en-US" sz="1400" dirty="0"/>
              <a:t>Graph</a:t>
            </a:r>
          </a:p>
          <a:p>
            <a:pPr marL="1200150" lvl="2" indent="-285750">
              <a:buFont typeface="Arial" pitchFamily="34" charset="0"/>
              <a:buChar char="•"/>
            </a:pPr>
            <a:r>
              <a:rPr lang="en-US" sz="1400" dirty="0"/>
              <a:t>Document</a:t>
            </a:r>
          </a:p>
          <a:p>
            <a:pPr marL="1200150" lvl="2" indent="-285750">
              <a:buFont typeface="Arial" pitchFamily="34" charset="0"/>
              <a:buChar char="•"/>
            </a:pPr>
            <a:r>
              <a:rPr lang="en-US" sz="1400" dirty="0"/>
              <a:t>Object</a:t>
            </a:r>
          </a:p>
          <a:p>
            <a:pPr marL="1200150" lvl="2" indent="-285750">
              <a:buFont typeface="Arial" pitchFamily="34" charset="0"/>
              <a:buChar char="•"/>
            </a:pPr>
            <a:r>
              <a:rPr lang="en-US" sz="1400" dirty="0"/>
              <a:t>XML</a:t>
            </a:r>
          </a:p>
        </p:txBody>
      </p:sp>
      <p:sp>
        <p:nvSpPr>
          <p:cNvPr id="5" name="Rectangle 4"/>
          <p:cNvSpPr/>
          <p:nvPr/>
        </p:nvSpPr>
        <p:spPr>
          <a:xfrm rot="20556510">
            <a:off x="4152749" y="4549220"/>
            <a:ext cx="4791226" cy="954107"/>
          </a:xfrm>
          <a:prstGeom prst="rect">
            <a:avLst/>
          </a:prstGeom>
          <a:noFill/>
        </p:spPr>
        <p:txBody>
          <a:bodyPr wrap="square" lIns="91440" tIns="45720" rIns="91440" bIns="45720">
            <a:spAutoFit/>
          </a:bodyPr>
          <a:lstStyle/>
          <a:p>
            <a:pPr algn="ctr"/>
            <a:r>
              <a:rPr lang="en-US" sz="28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More than 100 non-relational NoSQL DB’s!!</a:t>
            </a:r>
            <a:endParaRPr lang="en-US" sz="2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1100307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8" y="4692650"/>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How can “Big Data” improve Healthcare?</a:t>
            </a:r>
            <a:endParaRPr lang="en-US" sz="2400" b="1" dirty="0">
              <a:latin typeface="Verdana"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Healthcare “Big Data” opportunities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Examples of Big Data opportunities</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Patient Monitoring – inpatient, ICU, ER, home health</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Personalized Medicine</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Population health management / ACO</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Epidemiology</a:t>
            </a:r>
            <a:endParaRPr lang="en-US" sz="1200" b="1" dirty="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Keeping abreast of medical literature</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Research</a:t>
            </a:r>
          </a:p>
          <a:p>
            <a:pPr marL="742950" lvl="1" indent="-285750" defTabSz="914400">
              <a:lnSpc>
                <a:spcPct val="105000"/>
              </a:lnSpc>
              <a:spcBef>
                <a:spcPct val="100000"/>
              </a:spcBef>
              <a:buClr>
                <a:schemeClr val="tx1"/>
              </a:buClr>
              <a:buFont typeface="Wingdings" pitchFamily="2" charset="2"/>
              <a:buChar char="§"/>
            </a:pPr>
            <a:r>
              <a:rPr lang="en-US" sz="1200" b="1" dirty="0" smtClean="0">
                <a:latin typeface="Verdana" pitchFamily="34" charset="0"/>
              </a:rPr>
              <a:t>Many more…</a:t>
            </a:r>
            <a:endParaRPr lang="en-US" sz="1200" dirty="0">
              <a:latin typeface="Verdana" pitchFamily="34" charset="0"/>
            </a:endParaRPr>
          </a:p>
        </p:txBody>
      </p:sp>
    </p:spTree>
    <p:extLst>
      <p:ext uri="{BB962C8B-B14F-4D97-AF65-F5344CB8AC3E}">
        <p14:creationId xmlns:p14="http://schemas.microsoft.com/office/powerpoint/2010/main" val="2501167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Healthcare “Big Data” opportunities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Patient Monitoring</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Big Data can enable </a:t>
            </a:r>
            <a:r>
              <a:rPr lang="en-US" sz="1400" b="1" dirty="0" smtClean="0">
                <a:latin typeface="Verdana" pitchFamily="34" charset="0"/>
              </a:rPr>
              <a:t>Complex Event Processing (CEP)</a:t>
            </a:r>
            <a:r>
              <a:rPr lang="en-US" sz="1400" dirty="0" smtClean="0">
                <a:latin typeface="Verdana" pitchFamily="34" charset="0"/>
              </a:rPr>
              <a:t> – dealing with multiple, large streams of data in real-time from medical devices, sensors, RFID, etc.</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Proactively address risk, improve quality, improve processes, etc.</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Data might not be persisted – Big Data can be used for distributed processing with the data located only in memory</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Example – an HL7 A01 message (admit a patient) received for an inpatient visit – but no PV1 Assigned Patient Location received within X hours.  Is the patient on a gurney in a hallway somewhere???</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Example – home health sensor in a bed indicates patient hasn’t gotten out of bed for X number of hours</a:t>
            </a:r>
          </a:p>
        </p:txBody>
      </p:sp>
      <p:pic>
        <p:nvPicPr>
          <p:cNvPr id="5" name="Picture 2" descr="C:\Users\pete.stiglich\AppData\Local\Microsoft\Windows\Temporary Internet Files\Content.IE5\LUF8QE9M\MC90032439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068" y="5517594"/>
            <a:ext cx="1344613" cy="1154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pete.stiglich\AppData\Local\Microsoft\Windows\Temporary Internet Files\Content.IE5\MH1SF0WG\MC90043385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095" y="5643575"/>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812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Healthcare “Big Data” opportunities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Personalized Medicine</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Genomic, proteomic, and metabolic data is large, complex, and varied</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Can have gigabytes of data for a single patient</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Use case examples - protein </a:t>
            </a:r>
            <a:r>
              <a:rPr lang="en-US" sz="1200" dirty="0">
                <a:latin typeface="Verdana" pitchFamily="34" charset="0"/>
              </a:rPr>
              <a:t>footprints, gene </a:t>
            </a:r>
            <a:r>
              <a:rPr lang="en-US" sz="1200" dirty="0" smtClean="0">
                <a:latin typeface="Verdana" pitchFamily="34" charset="0"/>
              </a:rPr>
              <a:t>expression</a:t>
            </a:r>
            <a:endParaRPr lang="en-US" sz="1200" dirty="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Difficult to use with a relational database, XML performance problematic</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Use wide-column stores, graphs, key-value stores (or combinations) for better scalability and performance </a:t>
            </a:r>
          </a:p>
        </p:txBody>
      </p:sp>
      <p:sp>
        <p:nvSpPr>
          <p:cNvPr id="2" name="AutoShape 2" descr="https://wiki.perficient.com/confluence/download/thumbnails/52070888/PatientCare.jpg"/>
          <p:cNvSpPr>
            <a:spLocks noChangeAspect="1" noChangeArrowheads="1"/>
          </p:cNvSpPr>
          <p:nvPr/>
        </p:nvSpPr>
        <p:spPr bwMode="auto">
          <a:xfrm>
            <a:off x="92075" y="-91440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wiki.perficient.com/confluence/download/thumbnails/52070888/PatientCare.jpg"/>
          <p:cNvSpPr>
            <a:spLocks noChangeAspect="1" noChangeArrowheads="1"/>
          </p:cNvSpPr>
          <p:nvPr/>
        </p:nvSpPr>
        <p:spPr bwMode="auto">
          <a:xfrm>
            <a:off x="244475" y="-76200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wiki.perficient.com/confluence/download/thumbnails/52070888/PatientCare.jpg"/>
          <p:cNvSpPr>
            <a:spLocks noChangeAspect="1" noChangeArrowheads="1"/>
          </p:cNvSpPr>
          <p:nvPr/>
        </p:nvSpPr>
        <p:spPr bwMode="auto">
          <a:xfrm>
            <a:off x="396875" y="-60960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data\Perficient\Admin\Healthcare Clip Art\IAC_001_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09" y="5136440"/>
            <a:ext cx="19050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data\Perficient\Admin\Healthcare Clip Art\220px-DNA_replication_split.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687" y="4382784"/>
            <a:ext cx="1803276" cy="2280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36684" y="6001401"/>
            <a:ext cx="740465" cy="400110"/>
          </a:xfrm>
          <a:prstGeom prst="rect">
            <a:avLst/>
          </a:prstGeom>
          <a:noFill/>
        </p:spPr>
        <p:txBody>
          <a:bodyPr wrap="square" rtlCol="0">
            <a:spAutoFit/>
          </a:bodyPr>
          <a:lstStyle/>
          <a:p>
            <a:r>
              <a:rPr lang="en-US" sz="1000" dirty="0" smtClean="0"/>
              <a:t>Source: </a:t>
            </a:r>
            <a:r>
              <a:rPr lang="en-US" sz="1000" dirty="0" err="1" smtClean="0"/>
              <a:t>wikipedia</a:t>
            </a:r>
            <a:endParaRPr lang="en-US" sz="1000" dirty="0"/>
          </a:p>
        </p:txBody>
      </p:sp>
    </p:spTree>
    <p:extLst>
      <p:ext uri="{BB962C8B-B14F-4D97-AF65-F5344CB8AC3E}">
        <p14:creationId xmlns:p14="http://schemas.microsoft.com/office/powerpoint/2010/main" val="2842278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Healthcare “Big Data” opportunities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6882075"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Population Management</a:t>
            </a: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Preventative care for ACO – micro-segmentation of patients </a:t>
            </a:r>
            <a:endParaRPr lang="en-US" sz="1200" dirty="0" smtClean="0">
              <a:latin typeface="Verdana" pitchFamily="34" charset="0"/>
            </a:endParaRPr>
          </a:p>
          <a:p>
            <a:pPr marL="1200150" lvl="2"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Identify most at risk patients – allocate resources wisely to help these patients  (e.g., 1% of 100,000 patients had 30% of the costs)*</a:t>
            </a:r>
            <a:endParaRPr lang="en-US" sz="1200" dirty="0">
              <a:latin typeface="Verdana" pitchFamily="34" charset="0"/>
            </a:endParaRPr>
          </a:p>
          <a:p>
            <a:pPr marL="1200150" lvl="2"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Reduce admits/re-admits</a:t>
            </a:r>
            <a:r>
              <a:rPr lang="en-US" sz="1200" dirty="0">
                <a:latin typeface="Verdana" pitchFamily="34" charset="0"/>
              </a:rPr>
              <a:t>, ER visits, etc. </a:t>
            </a: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Identify potential causes for infections, readmissions (e.g., which two materials when used together are correlated with high rates of infection)</a:t>
            </a:r>
          </a:p>
          <a:p>
            <a:pPr marL="742950" lvl="1" indent="-285750" defTabSz="914400">
              <a:lnSpc>
                <a:spcPct val="105000"/>
              </a:lnSpc>
              <a:spcBef>
                <a:spcPct val="100000"/>
              </a:spcBef>
              <a:buClr>
                <a:schemeClr val="tx1"/>
              </a:buClr>
              <a:buFont typeface="Wingdings" pitchFamily="2" charset="2"/>
              <a:buChar char="§"/>
            </a:pPr>
            <a:endParaRPr lang="en-US" sz="1200" dirty="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Even with structured data, </a:t>
            </a:r>
            <a:r>
              <a:rPr lang="en-US" sz="1200" dirty="0" smtClean="0">
                <a:latin typeface="Verdana" pitchFamily="34" charset="0"/>
              </a:rPr>
              <a:t> </a:t>
            </a:r>
            <a:r>
              <a:rPr lang="en-US" sz="1200" u="sng" dirty="0" smtClean="0">
                <a:latin typeface="Verdana" pitchFamily="34" charset="0"/>
              </a:rPr>
              <a:t>data mining </a:t>
            </a:r>
            <a:r>
              <a:rPr lang="en-US" sz="1200" dirty="0" smtClean="0">
                <a:latin typeface="Verdana" pitchFamily="34" charset="0"/>
              </a:rPr>
              <a:t>can </a:t>
            </a:r>
            <a:r>
              <a:rPr lang="en-US" sz="1200" dirty="0">
                <a:latin typeface="Verdana" pitchFamily="34" charset="0"/>
              </a:rPr>
              <a:t>be time consuming – distributed processing can speed up data </a:t>
            </a:r>
            <a:r>
              <a:rPr lang="en-US" sz="1200" dirty="0" smtClean="0">
                <a:latin typeface="Verdana" pitchFamily="34" charset="0"/>
              </a:rPr>
              <a:t>mining</a:t>
            </a:r>
            <a:endParaRPr lang="en-US" sz="1200" dirty="0">
              <a:latin typeface="Verdana" pitchFamily="34" charset="0"/>
            </a:endParaRPr>
          </a:p>
        </p:txBody>
      </p:sp>
      <p:pic>
        <p:nvPicPr>
          <p:cNvPr id="3074" name="Picture 2" descr="C:\data\Perficient\Admin\Healthcare Clip Art\iStock_000013104243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25590" y="1461063"/>
            <a:ext cx="1818409" cy="13974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pete.stiglich\AppData\Local\Microsoft\Windows\Temporary Internet Files\Content.IE5\45CZ2D4S\MP90044452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986" y="5005751"/>
            <a:ext cx="2341404" cy="1502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50082" y="5392882"/>
            <a:ext cx="3103418" cy="646331"/>
          </a:xfrm>
          <a:prstGeom prst="rect">
            <a:avLst/>
          </a:prstGeom>
          <a:noFill/>
        </p:spPr>
        <p:txBody>
          <a:bodyPr wrap="square" rtlCol="0">
            <a:spAutoFit/>
          </a:bodyPr>
          <a:lstStyle/>
          <a:p>
            <a:r>
              <a:rPr lang="en-US" dirty="0"/>
              <a:t>* </a:t>
            </a:r>
            <a:r>
              <a:rPr lang="en-US" dirty="0">
                <a:hlinkClick r:id="rId5"/>
              </a:rPr>
              <a:t>http://</a:t>
            </a:r>
            <a:r>
              <a:rPr lang="en-US" dirty="0" smtClean="0">
                <a:hlinkClick r:id="rId5"/>
              </a:rPr>
              <a:t>nyr.kr/L8o1Ag  </a:t>
            </a:r>
            <a:r>
              <a:rPr lang="en-US" dirty="0" smtClean="0"/>
              <a:t>(New Yorker article)</a:t>
            </a:r>
            <a:endParaRPr lang="en-US" dirty="0"/>
          </a:p>
        </p:txBody>
      </p:sp>
    </p:spTree>
    <p:extLst>
      <p:ext uri="{BB962C8B-B14F-4D97-AF65-F5344CB8AC3E}">
        <p14:creationId xmlns:p14="http://schemas.microsoft.com/office/powerpoint/2010/main" val="2238101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17</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Healthcare “Big Data” opportunities </a:t>
            </a:r>
          </a:p>
        </p:txBody>
      </p:sp>
      <p:sp>
        <p:nvSpPr>
          <p:cNvPr id="5"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Epidemiology</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Analysis of patterns and trends in health issues across a geography</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Tracking of the spread of disease based on streaming data</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Visualization of global outbreaks enabling the determination of ‘source’ of infection</a:t>
            </a:r>
          </a:p>
          <a:p>
            <a:pPr marL="742950" lvl="1" indent="-285750" defTabSz="914400">
              <a:lnSpc>
                <a:spcPct val="105000"/>
              </a:lnSpc>
              <a:spcBef>
                <a:spcPct val="100000"/>
              </a:spcBef>
              <a:buClr>
                <a:schemeClr val="tx1"/>
              </a:buClr>
              <a:buFont typeface="Wingdings" pitchFamily="2" charset="2"/>
              <a:buChar char="§"/>
            </a:pPr>
            <a:endParaRPr lang="en-US" sz="1200" dirty="0" smtClean="0">
              <a:latin typeface="Verdana" pitchFamily="34" charset="0"/>
            </a:endParaRPr>
          </a:p>
        </p:txBody>
      </p:sp>
      <p:pic>
        <p:nvPicPr>
          <p:cNvPr id="1026" name="Picture 2"/>
          <p:cNvPicPr>
            <a:picLocks noChangeAspect="1" noChangeArrowheads="1"/>
          </p:cNvPicPr>
          <p:nvPr/>
        </p:nvPicPr>
        <p:blipFill>
          <a:blip r:embed="rId2"/>
          <a:srcRect/>
          <a:stretch>
            <a:fillRect/>
          </a:stretch>
        </p:blipFill>
        <p:spPr bwMode="auto">
          <a:xfrm>
            <a:off x="5222627" y="4343400"/>
            <a:ext cx="3194546" cy="1075748"/>
          </a:xfrm>
          <a:prstGeom prst="rect">
            <a:avLst/>
          </a:prstGeom>
          <a:noFill/>
          <a:ln w="9525">
            <a:noFill/>
            <a:miter lim="800000"/>
            <a:headEnd/>
            <a:tailEnd/>
          </a:ln>
        </p:spPr>
      </p:pic>
    </p:spTree>
    <p:extLst>
      <p:ext uri="{BB962C8B-B14F-4D97-AF65-F5344CB8AC3E}">
        <p14:creationId xmlns:p14="http://schemas.microsoft.com/office/powerpoint/2010/main" val="828383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Healthcare “Big Data” opportunities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Unstructured data analysis</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Most data (80%) resides in unstructured or semi-structured sources – and a wealth of information might be gleaned</a:t>
            </a: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One company allows dermatology patients to upload pictures on a regular basis to analyze moles in an automated fashion to check for melanoma based on redness, asymmetry, thickness, etc. </a:t>
            </a:r>
            <a:endParaRPr lang="en-US" sz="1200" dirty="0" smtClean="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A lot of information contained in clinical notes, but hard to extract</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Providers can’t keep abreast of medical literature – even specialists!  Use Big Data and Semantic Web technologies to identify highly relevant literature</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Sentiment analysis – using surveys, social media</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Etc…</a:t>
            </a:r>
          </a:p>
        </p:txBody>
      </p:sp>
      <p:pic>
        <p:nvPicPr>
          <p:cNvPr id="2050" name="Picture 2" descr="C:\data\Perficient\Admin\Healthcare Clip Art\DoctorVirtualVis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440" y="5087567"/>
            <a:ext cx="1952017" cy="14640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ata\Perficient\Admin\Healthcare Clip Art\doctors_work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711" y="4302059"/>
            <a:ext cx="2685930" cy="17874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pete.stiglich\AppData\Local\Microsoft\Windows\Temporary Internet Files\Content.IE5\O5VRX3IA\MC900054966[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99" y="2382827"/>
            <a:ext cx="874537" cy="95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86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19</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solidFill>
                  <a:srgbClr val="00B0F0"/>
                </a:solidFill>
                <a:latin typeface="Verdana" pitchFamily="34" charset="0"/>
                <a:cs typeface="Verdana" pitchFamily="34" charset="0"/>
              </a:rPr>
              <a:t>Poll</a:t>
            </a:r>
          </a:p>
        </p:txBody>
      </p:sp>
      <p:sp>
        <p:nvSpPr>
          <p:cNvPr id="4" name="Rectangle 3"/>
          <p:cNvSpPr>
            <a:spLocks noChangeArrowheads="1"/>
          </p:cNvSpPr>
          <p:nvPr/>
        </p:nvSpPr>
        <p:spPr bwMode="auto">
          <a:xfrm>
            <a:off x="617950" y="1705150"/>
            <a:ext cx="8255885"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What Healthcare Big Data use case do you see as being most important for your organization?</a:t>
            </a:r>
          </a:p>
          <a:p>
            <a:pPr marL="285750" indent="-285750" defTabSz="914400">
              <a:lnSpc>
                <a:spcPct val="105000"/>
              </a:lnSpc>
              <a:spcBef>
                <a:spcPct val="100000"/>
              </a:spcBef>
              <a:buClr>
                <a:schemeClr val="tx1"/>
              </a:buClr>
              <a:buFont typeface="Arial" pitchFamily="34" charset="0"/>
              <a:buChar char="•"/>
            </a:pPr>
            <a:endParaRPr lang="en-US" sz="1600" b="1" dirty="0">
              <a:solidFill>
                <a:srgbClr val="00B0F0"/>
              </a:solidFill>
              <a:latin typeface="Verdana" pitchFamily="34" charset="0"/>
            </a:endParaRP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Patient Monitoring</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Personalized Medicine</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Population Management (e.g., for ACO)</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Epidemiology</a:t>
            </a:r>
            <a:endParaRPr lang="en-US" sz="1600" b="1" dirty="0">
              <a:solidFill>
                <a:srgbClr val="00B0F0"/>
              </a:solidFill>
              <a:latin typeface="Verdana" pitchFamily="34" charset="0"/>
            </a:endParaRPr>
          </a:p>
          <a:p>
            <a:pPr marL="640080" lvl="2" indent="-285750" defTabSz="914400">
              <a:lnSpc>
                <a:spcPct val="105000"/>
              </a:lnSpc>
              <a:spcBef>
                <a:spcPts val="500"/>
              </a:spcBef>
              <a:buClr>
                <a:schemeClr val="tx1"/>
              </a:buClr>
              <a:buFont typeface="Arial" pitchFamily="34" charset="0"/>
              <a:buChar char="•"/>
            </a:pPr>
            <a:r>
              <a:rPr lang="en-US" sz="1600" b="1" dirty="0">
                <a:solidFill>
                  <a:srgbClr val="00B0F0"/>
                </a:solidFill>
                <a:latin typeface="Verdana" pitchFamily="34" charset="0"/>
              </a:rPr>
              <a:t>More effective use of medical literature</a:t>
            </a:r>
          </a:p>
          <a:p>
            <a:pPr marL="640080" lvl="2" indent="-285750" defTabSz="914400">
              <a:lnSpc>
                <a:spcPct val="105000"/>
              </a:lnSpc>
              <a:spcBef>
                <a:spcPts val="500"/>
              </a:spcBef>
              <a:buClr>
                <a:schemeClr val="tx1"/>
              </a:buClr>
              <a:buFont typeface="Arial" pitchFamily="34" charset="0"/>
              <a:buChar char="•"/>
            </a:pPr>
            <a:r>
              <a:rPr lang="en-US" sz="1600" b="1" dirty="0">
                <a:solidFill>
                  <a:srgbClr val="00B0F0"/>
                </a:solidFill>
                <a:latin typeface="Verdana" pitchFamily="34" charset="0"/>
              </a:rPr>
              <a:t>Medical </a:t>
            </a:r>
            <a:r>
              <a:rPr lang="en-US" sz="1600" b="1" dirty="0" smtClean="0">
                <a:solidFill>
                  <a:srgbClr val="00B0F0"/>
                </a:solidFill>
                <a:latin typeface="Verdana" pitchFamily="34" charset="0"/>
              </a:rPr>
              <a:t>research </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Unstructured data analysis</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Quality Improvement</a:t>
            </a:r>
          </a:p>
          <a:p>
            <a:pPr marL="640080" lvl="2" indent="-285750" defTabSz="914400">
              <a:lnSpc>
                <a:spcPct val="105000"/>
              </a:lnSpc>
              <a:spcBef>
                <a:spcPts val="500"/>
              </a:spcBef>
              <a:buClr>
                <a:schemeClr val="tx1"/>
              </a:buClr>
              <a:buFont typeface="Arial" pitchFamily="34" charset="0"/>
              <a:buChar char="•"/>
            </a:pPr>
            <a:r>
              <a:rPr lang="en-US" sz="1600" b="1" dirty="0" smtClean="0">
                <a:solidFill>
                  <a:srgbClr val="00B0F0"/>
                </a:solidFill>
                <a:latin typeface="Verdana" pitchFamily="34" charset="0"/>
              </a:rPr>
              <a:t>Other</a:t>
            </a:r>
            <a:endParaRPr lang="en-US" sz="1600" b="1" dirty="0" smtClean="0">
              <a:latin typeface="Verdana" pitchFamily="34" charset="0"/>
            </a:endParaRPr>
          </a:p>
          <a:p>
            <a:pPr marL="742950" lvl="1" indent="-285750" defTabSz="914400">
              <a:lnSpc>
                <a:spcPct val="105000"/>
              </a:lnSpc>
              <a:spcBef>
                <a:spcPct val="100000"/>
              </a:spcBef>
              <a:buClr>
                <a:schemeClr val="tx1"/>
              </a:buClr>
              <a:buFont typeface="Arial" pitchFamily="34" charset="0"/>
              <a:buChar char="•"/>
            </a:pPr>
            <a:endParaRPr lang="en-US" sz="1600" b="1" dirty="0">
              <a:latin typeface="Verdana" pitchFamily="34" charset="0"/>
            </a:endParaRPr>
          </a:p>
        </p:txBody>
      </p:sp>
    </p:spTree>
    <p:extLst>
      <p:ext uri="{BB962C8B-B14F-4D97-AF65-F5344CB8AC3E}">
        <p14:creationId xmlns:p14="http://schemas.microsoft.com/office/powerpoint/2010/main" val="1724805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Presenters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504825" y="1532607"/>
            <a:ext cx="7849466" cy="4468377"/>
          </a:xfrm>
          <a:prstGeom prst="rect">
            <a:avLst/>
          </a:prstGeom>
          <a:noFill/>
          <a:ln w="9525">
            <a:noFill/>
            <a:miter lim="800000"/>
            <a:headEnd/>
            <a:tailEnd/>
          </a:ln>
        </p:spPr>
        <p:txBody>
          <a:bodyPr/>
          <a:lstStyle/>
          <a:p>
            <a:pPr marL="404813" indent="-404813" defTabSz="914400">
              <a:lnSpc>
                <a:spcPct val="105000"/>
              </a:lnSpc>
              <a:spcBef>
                <a:spcPct val="100000"/>
              </a:spcBef>
              <a:buClr>
                <a:schemeClr val="tx1"/>
              </a:buClr>
              <a:buFont typeface="Wingdings" pitchFamily="2" charset="2"/>
              <a:buNone/>
            </a:pPr>
            <a:r>
              <a:rPr lang="en-US" sz="1600" b="1" dirty="0" smtClean="0">
                <a:latin typeface="Verdana" pitchFamily="34" charset="0"/>
              </a:rPr>
              <a:t>Pete Stiglich –  Sr. Technical Architect</a:t>
            </a:r>
            <a:endParaRPr lang="en-US" sz="1600" b="1" dirty="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Over 20 years IT experience</a:t>
            </a:r>
          </a:p>
          <a:p>
            <a:pPr marL="742950" lvl="1" indent="-285750" defTabSz="914400">
              <a:lnSpc>
                <a:spcPct val="105000"/>
              </a:lnSpc>
              <a:spcBef>
                <a:spcPct val="100000"/>
              </a:spcBef>
              <a:buClr>
                <a:schemeClr val="tx1"/>
              </a:buClr>
              <a:buFont typeface="Wingdings" pitchFamily="2" charset="2"/>
              <a:buChar char="§"/>
            </a:pPr>
            <a:r>
              <a:rPr lang="en-US" sz="1200" dirty="0">
                <a:latin typeface="Verdana" pitchFamily="34" charset="0"/>
              </a:rPr>
              <a:t>Enterprise Data Architecture, Data Management, Data Modeling, Data Quality, DW/BI, MDM, Metadata Management, Data </a:t>
            </a:r>
            <a:r>
              <a:rPr lang="en-US" sz="1200" dirty="0" smtClean="0">
                <a:latin typeface="Verdana" pitchFamily="34" charset="0"/>
              </a:rPr>
              <a:t>Quality, Database Administration (DBA)</a:t>
            </a:r>
            <a:endParaRPr lang="en-US" sz="1200" dirty="0">
              <a:latin typeface="Verdana" pitchFamily="34" charset="0"/>
            </a:endParaRP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President </a:t>
            </a:r>
            <a:r>
              <a:rPr lang="en-US" sz="1200" dirty="0">
                <a:latin typeface="Verdana" pitchFamily="34" charset="0"/>
              </a:rPr>
              <a:t>of DAMA Phoenix, </a:t>
            </a:r>
            <a:r>
              <a:rPr lang="en-US" sz="1200" dirty="0" smtClean="0">
                <a:latin typeface="Verdana" pitchFamily="34" charset="0"/>
              </a:rPr>
              <a:t>writer</a:t>
            </a:r>
            <a:r>
              <a:rPr lang="en-US" sz="1200" dirty="0">
                <a:latin typeface="Verdana" pitchFamily="34" charset="0"/>
              </a:rPr>
              <a:t>, speaker, former editor Real World Decision </a:t>
            </a:r>
            <a:r>
              <a:rPr lang="en-US" sz="1200" dirty="0" smtClean="0">
                <a:latin typeface="Verdana" pitchFamily="34" charset="0"/>
              </a:rPr>
              <a:t>Support, listed </a:t>
            </a:r>
            <a:r>
              <a:rPr lang="en-US" sz="1200" dirty="0">
                <a:latin typeface="Verdana" pitchFamily="34" charset="0"/>
              </a:rPr>
              <a:t>expert for </a:t>
            </a:r>
            <a:r>
              <a:rPr lang="en-US" sz="1200" dirty="0" err="1">
                <a:latin typeface="Verdana" pitchFamily="34" charset="0"/>
              </a:rPr>
              <a:t>SearchDataManagement</a:t>
            </a:r>
            <a:r>
              <a:rPr lang="en-US" sz="1200" dirty="0">
                <a:latin typeface="Verdana" pitchFamily="34" charset="0"/>
              </a:rPr>
              <a:t> – Data Warehousing and Data Modeling</a:t>
            </a:r>
          </a:p>
          <a:p>
            <a:pPr marL="742950" lvl="1" indent="-285750" defTabSz="914400">
              <a:lnSpc>
                <a:spcPct val="105000"/>
              </a:lnSpc>
              <a:spcBef>
                <a:spcPct val="100000"/>
              </a:spcBef>
              <a:buClr>
                <a:schemeClr val="tx1"/>
              </a:buClr>
              <a:buFont typeface="Wingdings" pitchFamily="2" charset="2"/>
              <a:buChar char="§"/>
            </a:pPr>
            <a:r>
              <a:rPr lang="en-US" sz="1200" dirty="0" smtClean="0">
                <a:latin typeface="Verdana" pitchFamily="34" charset="0"/>
              </a:rPr>
              <a:t>Certified </a:t>
            </a:r>
            <a:r>
              <a:rPr lang="en-US" sz="1200" dirty="0">
                <a:latin typeface="Verdana" pitchFamily="34" charset="0"/>
              </a:rPr>
              <a:t>Data Management Professional (CDMP) and Certified Business Intelligence Professional (CBIP), both at master level</a:t>
            </a:r>
          </a:p>
          <a:p>
            <a:pPr lvl="1" defTabSz="914400">
              <a:lnSpc>
                <a:spcPct val="105000"/>
              </a:lnSpc>
              <a:spcBef>
                <a:spcPct val="100000"/>
              </a:spcBef>
              <a:buClr>
                <a:schemeClr val="tx1"/>
              </a:buClr>
            </a:pPr>
            <a:endParaRPr lang="en-US" sz="1200" dirty="0" smtClean="0">
              <a:latin typeface="Verdana" pitchFamily="34" charset="0"/>
              <a:hlinkClick r:id="rId3"/>
            </a:endParaRPr>
          </a:p>
          <a:p>
            <a:pPr lvl="1" defTabSz="914400">
              <a:lnSpc>
                <a:spcPct val="105000"/>
              </a:lnSpc>
              <a:spcBef>
                <a:spcPct val="100000"/>
              </a:spcBef>
              <a:buClr>
                <a:schemeClr val="tx1"/>
              </a:buClr>
            </a:pPr>
            <a:r>
              <a:rPr lang="en-US" sz="1200" dirty="0" smtClean="0">
                <a:latin typeface="Verdana" pitchFamily="34" charset="0"/>
              </a:rPr>
              <a:t>Email:  Pete.Stiglich@Perficient.com   </a:t>
            </a:r>
          </a:p>
          <a:p>
            <a:pPr lvl="1" defTabSz="914400">
              <a:lnSpc>
                <a:spcPct val="105000"/>
              </a:lnSpc>
              <a:spcBef>
                <a:spcPct val="100000"/>
              </a:spcBef>
              <a:buClr>
                <a:schemeClr val="tx1"/>
              </a:buClr>
            </a:pPr>
            <a:r>
              <a:rPr lang="en-US" sz="1200" dirty="0">
                <a:latin typeface="Verdana" pitchFamily="34" charset="0"/>
              </a:rPr>
              <a:t>Phone: 602-284-0992</a:t>
            </a:r>
          </a:p>
          <a:p>
            <a:pPr lvl="1" defTabSz="914400">
              <a:lnSpc>
                <a:spcPct val="105000"/>
              </a:lnSpc>
              <a:spcBef>
                <a:spcPct val="100000"/>
              </a:spcBef>
              <a:buClr>
                <a:schemeClr val="tx1"/>
              </a:buClr>
            </a:pPr>
            <a:r>
              <a:rPr lang="en-US" sz="1200" dirty="0" smtClean="0">
                <a:latin typeface="Verdana" pitchFamily="34" charset="0"/>
              </a:rPr>
              <a:t>Twitter: @</a:t>
            </a:r>
            <a:r>
              <a:rPr lang="en-US" sz="1200" dirty="0" err="1" smtClean="0">
                <a:latin typeface="Verdana" pitchFamily="34" charset="0"/>
              </a:rPr>
              <a:t>pstiglich</a:t>
            </a:r>
            <a:endParaRPr lang="en-US" sz="1200" dirty="0" smtClean="0">
              <a:latin typeface="Verdana" pitchFamily="34" charset="0"/>
            </a:endParaRPr>
          </a:p>
          <a:p>
            <a:pPr lvl="1" defTabSz="914400">
              <a:lnSpc>
                <a:spcPct val="105000"/>
              </a:lnSpc>
              <a:spcBef>
                <a:spcPct val="100000"/>
              </a:spcBef>
              <a:buClr>
                <a:schemeClr val="tx1"/>
              </a:buClr>
            </a:pPr>
            <a:r>
              <a:rPr lang="en-US" sz="1200" b="1" dirty="0">
                <a:latin typeface="Verdana" pitchFamily="34" charset="0"/>
              </a:rPr>
              <a:t>Blog:  http://blogs.perficient.com/healthcare/blog/author/pstiglich/</a:t>
            </a: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a:latin typeface="Verdana"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163" y="4521630"/>
            <a:ext cx="1620982" cy="192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7" y="4692649"/>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Types of Big Data processing</a:t>
            </a:r>
            <a:endParaRPr lang="en-US" sz="2400" b="1" dirty="0">
              <a:latin typeface="Verdana" pitchFamily="34" charset="0"/>
            </a:endParaRPr>
          </a:p>
        </p:txBody>
      </p:sp>
    </p:spTree>
    <p:extLst>
      <p:ext uri="{BB962C8B-B14F-4D97-AF65-F5344CB8AC3E}">
        <p14:creationId xmlns:p14="http://schemas.microsoft.com/office/powerpoint/2010/main" val="2350074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Analytics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Big Data ideal for experimental / discovery analytics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Faster setup, data quality not as critical</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Enables Data Scientists to formulate and investigate hypotheses more rapidly, with less expense</a:t>
            </a:r>
          </a:p>
          <a:p>
            <a:pPr marL="285750" indent="-285750" defTabSz="914400">
              <a:lnSpc>
                <a:spcPct val="105000"/>
              </a:lnSpc>
              <a:spcBef>
                <a:spcPct val="100000"/>
              </a:spcBef>
              <a:buClr>
                <a:schemeClr val="tx1"/>
              </a:buClr>
              <a:buFont typeface="Arial" pitchFamily="34" charset="0"/>
              <a:buChar char="•"/>
            </a:pPr>
            <a:r>
              <a:rPr lang="en-US" sz="1600" b="1" dirty="0">
                <a:latin typeface="Verdana" pitchFamily="34" charset="0"/>
              </a:rPr>
              <a:t>May discover useful knowledge </a:t>
            </a:r>
            <a:r>
              <a:rPr lang="en-US" sz="1600" b="1" dirty="0" smtClean="0">
                <a:latin typeface="Verdana" pitchFamily="34" charset="0"/>
              </a:rPr>
              <a:t>.  .  .  </a:t>
            </a:r>
            <a:r>
              <a:rPr lang="en-US" sz="1600" b="1" dirty="0">
                <a:latin typeface="Verdana" pitchFamily="34" charset="0"/>
              </a:rPr>
              <a:t>o</a:t>
            </a:r>
            <a:r>
              <a:rPr lang="en-US" sz="1600" b="1" dirty="0" smtClean="0">
                <a:latin typeface="Verdana" pitchFamily="34" charset="0"/>
              </a:rPr>
              <a:t>r not</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Fail faster – so as to move on to the next hypothesis ! </a:t>
            </a: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Tree>
    <p:extLst>
      <p:ext uri="{BB962C8B-B14F-4D97-AF65-F5344CB8AC3E}">
        <p14:creationId xmlns:p14="http://schemas.microsoft.com/office/powerpoint/2010/main" val="3917285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Unstructured Data Mining</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0" y="1705150"/>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Big Data can make mining unstructured sources(text, audio, video, image) more prevalent  - more cost effective, with better performance</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E.g., extract structured information, categorize documents, analyze shapes, coloration, how long was  a video viewed, etc. </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Text Mining capabilities</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Entity Extraction – extracting names, locations, dates, products, diseases, Rx, conditions, etc., from text</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Topic Tracking – track information of interest to a user</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Categorization – categorize a document based on </a:t>
            </a:r>
            <a:r>
              <a:rPr lang="en-US" sz="1200" b="1" dirty="0" err="1">
                <a:latin typeface="Verdana" pitchFamily="34" charset="0"/>
              </a:rPr>
              <a:t>wordcounts</a:t>
            </a:r>
            <a:r>
              <a:rPr lang="en-US" sz="1200" b="1" dirty="0">
                <a:latin typeface="Verdana" pitchFamily="34" charset="0"/>
              </a:rPr>
              <a:t>/synonyms, etc.</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Clustering – grouping similar documents</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Concept Linking – related documents based on shared concepts</a:t>
            </a:r>
          </a:p>
          <a:p>
            <a:pPr marL="742950" lvl="1" indent="-285750" defTabSz="914400">
              <a:lnSpc>
                <a:spcPct val="105000"/>
              </a:lnSpc>
              <a:spcBef>
                <a:spcPct val="100000"/>
              </a:spcBef>
              <a:buClr>
                <a:schemeClr val="tx1"/>
              </a:buClr>
              <a:buFont typeface="Arial" pitchFamily="34" charset="0"/>
              <a:buChar char="•"/>
            </a:pPr>
            <a:r>
              <a:rPr lang="en-US" sz="1200" b="1" dirty="0">
                <a:latin typeface="Verdana" pitchFamily="34" charset="0"/>
              </a:rPr>
              <a:t>Question Answering – try to find best answer based on user’s environment</a:t>
            </a: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Tree>
    <p:extLst>
      <p:ext uri="{BB962C8B-B14F-4D97-AF65-F5344CB8AC3E}">
        <p14:creationId xmlns:p14="http://schemas.microsoft.com/office/powerpoint/2010/main" val="3056167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Data Mining</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5277011"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Can enable much faster data mining </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Can bypass </a:t>
            </a:r>
            <a:r>
              <a:rPr lang="en-US" sz="1600" b="1" dirty="0">
                <a:latin typeface="Verdana" pitchFamily="34" charset="0"/>
              </a:rPr>
              <a:t>some setup and </a:t>
            </a:r>
            <a:r>
              <a:rPr lang="en-US" sz="1600" b="1" dirty="0" smtClean="0">
                <a:latin typeface="Verdana" pitchFamily="34" charset="0"/>
              </a:rPr>
              <a:t>modeling effort</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Data Mining is “</a:t>
            </a:r>
            <a:r>
              <a:rPr lang="en-US" sz="1600" dirty="0"/>
              <a:t>the automatic or semi-automatic analysis of large quantities of data to extract previously unknown interesting </a:t>
            </a:r>
            <a:r>
              <a:rPr lang="en-US" sz="1600" dirty="0" smtClean="0"/>
              <a:t>patterns” Wikipedia</a:t>
            </a: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Examples of data mining:</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Association analysis  - e.g., which 2 or 3 materials when used together are correlated with a high degree of infection</a:t>
            </a:r>
            <a:endParaRPr lang="en-US" sz="1400" dirty="0">
              <a:latin typeface="Verdana" pitchFamily="34" charset="0"/>
            </a:endParaRPr>
          </a:p>
          <a:p>
            <a:pPr marL="742950" lvl="1" indent="-285750" defTabSz="914400">
              <a:lnSpc>
                <a:spcPct val="105000"/>
              </a:lnSpc>
              <a:spcBef>
                <a:spcPct val="100000"/>
              </a:spcBef>
              <a:buClr>
                <a:schemeClr val="tx1"/>
              </a:buClr>
              <a:buFont typeface="Arial" pitchFamily="34" charset="0"/>
              <a:buChar char="•"/>
            </a:pPr>
            <a:r>
              <a:rPr lang="en-US" sz="1400" dirty="0">
                <a:latin typeface="Verdana" pitchFamily="34" charset="0"/>
              </a:rPr>
              <a:t>Cluster analysis – e.g., patient </a:t>
            </a:r>
            <a:r>
              <a:rPr lang="en-US" sz="1400" dirty="0" smtClean="0">
                <a:latin typeface="Verdana" pitchFamily="34" charset="0"/>
              </a:rPr>
              <a:t>micro-segmentation</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Anomaly / Outlier Detection –e.g., network breaches</a:t>
            </a:r>
          </a:p>
          <a:p>
            <a:pPr marL="742950" lvl="1" indent="-285750" defTabSz="914400">
              <a:lnSpc>
                <a:spcPct val="105000"/>
              </a:lnSpc>
              <a:spcBef>
                <a:spcPct val="100000"/>
              </a:spcBef>
              <a:buClr>
                <a:schemeClr val="tx1"/>
              </a:buClr>
              <a:buFont typeface="Arial" pitchFamily="34" charset="0"/>
              <a:buChar char="•"/>
            </a:pPr>
            <a:endParaRPr lang="en-US" sz="1400" dirty="0">
              <a:latin typeface="Verdana" pitchFamily="34" charset="0"/>
            </a:endParaRPr>
          </a:p>
          <a:p>
            <a:pPr marL="742950" lvl="1" indent="-285750" defTabSz="914400">
              <a:lnSpc>
                <a:spcPct val="105000"/>
              </a:lnSpc>
              <a:spcBef>
                <a:spcPct val="100000"/>
              </a:spcBef>
              <a:buClr>
                <a:schemeClr val="tx1"/>
              </a:buClr>
              <a:buFont typeface="Arial" pitchFamily="34" charset="0"/>
              <a:buChar char="•"/>
            </a:pPr>
            <a:endParaRPr lang="en-US" sz="1400" dirty="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
        <p:nvSpPr>
          <p:cNvPr id="5" name="TextBox 4"/>
          <p:cNvSpPr txBox="1"/>
          <p:nvPr/>
        </p:nvSpPr>
        <p:spPr>
          <a:xfrm>
            <a:off x="6835751" y="1599932"/>
            <a:ext cx="1022888" cy="307777"/>
          </a:xfrm>
          <a:prstGeom prst="rect">
            <a:avLst/>
          </a:prstGeom>
          <a:noFill/>
        </p:spPr>
        <p:txBody>
          <a:bodyPr wrap="square" rtlCol="0">
            <a:spAutoFit/>
          </a:bodyPr>
          <a:lstStyle/>
          <a:p>
            <a:r>
              <a:rPr lang="en-US" sz="1400" dirty="0" smtClean="0">
                <a:latin typeface="Aharoni" pitchFamily="2" charset="-79"/>
                <a:cs typeface="Aharoni" pitchFamily="2" charset="-79"/>
              </a:rPr>
              <a:t>Text</a:t>
            </a:r>
            <a:endParaRPr lang="en-US" dirty="0">
              <a:latin typeface="Aharoni" pitchFamily="2" charset="-79"/>
              <a:cs typeface="Aharoni" pitchFamily="2" charset="-79"/>
            </a:endParaRPr>
          </a:p>
        </p:txBody>
      </p:sp>
      <p:sp>
        <p:nvSpPr>
          <p:cNvPr id="6" name="TextBox 5"/>
          <p:cNvSpPr txBox="1"/>
          <p:nvPr/>
        </p:nvSpPr>
        <p:spPr>
          <a:xfrm>
            <a:off x="6279705" y="3615055"/>
            <a:ext cx="1417206" cy="523220"/>
          </a:xfrm>
          <a:prstGeom prst="rect">
            <a:avLst/>
          </a:prstGeom>
          <a:noFill/>
        </p:spPr>
        <p:txBody>
          <a:bodyPr wrap="square" rtlCol="0">
            <a:spAutoFit/>
          </a:bodyPr>
          <a:lstStyle/>
          <a:p>
            <a:r>
              <a:rPr lang="en-US" sz="1400" dirty="0" smtClean="0">
                <a:latin typeface="Aharoni" pitchFamily="2" charset="-79"/>
                <a:cs typeface="Aharoni" pitchFamily="2" charset="-79"/>
              </a:rPr>
              <a:t>Structured Data</a:t>
            </a:r>
            <a:endParaRPr lang="en-US" sz="1400" dirty="0">
              <a:latin typeface="Aharoni" pitchFamily="2" charset="-79"/>
              <a:cs typeface="Aharoni" pitchFamily="2" charset="-79"/>
            </a:endParaRPr>
          </a:p>
        </p:txBody>
      </p:sp>
      <p:sp>
        <p:nvSpPr>
          <p:cNvPr id="7" name="TextBox 6"/>
          <p:cNvSpPr txBox="1"/>
          <p:nvPr/>
        </p:nvSpPr>
        <p:spPr>
          <a:xfrm>
            <a:off x="6518637" y="2202832"/>
            <a:ext cx="1357077" cy="307777"/>
          </a:xfrm>
          <a:prstGeom prst="rect">
            <a:avLst/>
          </a:prstGeom>
          <a:noFill/>
        </p:spPr>
        <p:txBody>
          <a:bodyPr wrap="square" rtlCol="0">
            <a:spAutoFit/>
          </a:bodyPr>
          <a:lstStyle/>
          <a:p>
            <a:r>
              <a:rPr lang="en-US" sz="1400" dirty="0" smtClean="0">
                <a:latin typeface="Aharoni" pitchFamily="2" charset="-79"/>
                <a:cs typeface="Aharoni" pitchFamily="2" charset="-79"/>
              </a:rPr>
              <a:t>Text Mining</a:t>
            </a:r>
            <a:endParaRPr lang="en-US" sz="1400" dirty="0">
              <a:latin typeface="Aharoni" pitchFamily="2" charset="-79"/>
              <a:cs typeface="Aharoni" pitchFamily="2" charset="-79"/>
            </a:endParaRPr>
          </a:p>
        </p:txBody>
      </p:sp>
      <p:sp>
        <p:nvSpPr>
          <p:cNvPr id="8" name="TextBox 7"/>
          <p:cNvSpPr txBox="1"/>
          <p:nvPr/>
        </p:nvSpPr>
        <p:spPr>
          <a:xfrm>
            <a:off x="7748312" y="3534955"/>
            <a:ext cx="835950" cy="523220"/>
          </a:xfrm>
          <a:prstGeom prst="rect">
            <a:avLst/>
          </a:prstGeom>
          <a:noFill/>
        </p:spPr>
        <p:txBody>
          <a:bodyPr wrap="square" rtlCol="0">
            <a:spAutoFit/>
          </a:bodyPr>
          <a:lstStyle/>
          <a:p>
            <a:r>
              <a:rPr lang="en-US" sz="1400" dirty="0" smtClean="0">
                <a:latin typeface="Aharoni" pitchFamily="2" charset="-79"/>
                <a:cs typeface="Aharoni" pitchFamily="2" charset="-79"/>
              </a:rPr>
              <a:t>Data Mining</a:t>
            </a:r>
            <a:endParaRPr lang="en-US" sz="1400" dirty="0">
              <a:latin typeface="Aharoni" pitchFamily="2" charset="-79"/>
              <a:cs typeface="Aharoni" pitchFamily="2" charset="-79"/>
            </a:endParaRPr>
          </a:p>
        </p:txBody>
      </p:sp>
      <p:sp>
        <p:nvSpPr>
          <p:cNvPr id="9" name="TextBox 8"/>
          <p:cNvSpPr txBox="1"/>
          <p:nvPr/>
        </p:nvSpPr>
        <p:spPr>
          <a:xfrm>
            <a:off x="7595583" y="2645383"/>
            <a:ext cx="1369878" cy="523220"/>
          </a:xfrm>
          <a:prstGeom prst="rect">
            <a:avLst/>
          </a:prstGeom>
          <a:noFill/>
        </p:spPr>
        <p:txBody>
          <a:bodyPr wrap="square" rtlCol="0">
            <a:spAutoFit/>
          </a:bodyPr>
          <a:lstStyle/>
          <a:p>
            <a:r>
              <a:rPr lang="en-US" sz="1400" dirty="0" smtClean="0">
                <a:latin typeface="Aharoni" pitchFamily="2" charset="-79"/>
                <a:cs typeface="Aharoni" pitchFamily="2" charset="-79"/>
              </a:rPr>
              <a:t>Entity Extraction</a:t>
            </a:r>
            <a:endParaRPr lang="en-US" sz="1400" dirty="0">
              <a:latin typeface="Aharoni" pitchFamily="2" charset="-79"/>
              <a:cs typeface="Aharoni" pitchFamily="2" charset="-79"/>
            </a:endParaRPr>
          </a:p>
        </p:txBody>
      </p:sp>
      <p:sp>
        <p:nvSpPr>
          <p:cNvPr id="10" name="Bent Arrow 9"/>
          <p:cNvSpPr/>
          <p:nvPr/>
        </p:nvSpPr>
        <p:spPr>
          <a:xfrm flipV="1">
            <a:off x="7197175" y="2497625"/>
            <a:ext cx="461473" cy="4908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flipH="1" flipV="1">
            <a:off x="6779443" y="2497625"/>
            <a:ext cx="417731" cy="504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853265" y="2653979"/>
            <a:ext cx="1162228" cy="523220"/>
          </a:xfrm>
          <a:prstGeom prst="rect">
            <a:avLst/>
          </a:prstGeom>
          <a:noFill/>
        </p:spPr>
        <p:txBody>
          <a:bodyPr wrap="square" rtlCol="0">
            <a:spAutoFit/>
          </a:bodyPr>
          <a:lstStyle/>
          <a:p>
            <a:r>
              <a:rPr lang="en-US" sz="1400" dirty="0" smtClean="0">
                <a:latin typeface="Aharoni" pitchFamily="2" charset="-79"/>
                <a:cs typeface="Aharoni" pitchFamily="2" charset="-79"/>
              </a:rPr>
              <a:t>Other use cases</a:t>
            </a:r>
            <a:endParaRPr lang="en-US" sz="1400" dirty="0">
              <a:latin typeface="Aharoni" pitchFamily="2" charset="-79"/>
              <a:cs typeface="Aharoni" pitchFamily="2" charset="-79"/>
            </a:endParaRPr>
          </a:p>
        </p:txBody>
      </p:sp>
      <p:sp>
        <p:nvSpPr>
          <p:cNvPr id="13" name="Down Arrow 12"/>
          <p:cNvSpPr/>
          <p:nvPr/>
        </p:nvSpPr>
        <p:spPr>
          <a:xfrm>
            <a:off x="7014254" y="1844086"/>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a:off x="5698591" y="3632146"/>
            <a:ext cx="581114" cy="4614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a:off x="8032806" y="3111140"/>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C:\Users\pete.stiglich\AppData\Local\Microsoft\Windows\Temporary Internet Files\Content.IE5\PO7PQ5AR\MC90043259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437" y="1542677"/>
            <a:ext cx="602817" cy="602817"/>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16200000">
            <a:off x="7417011" y="3629876"/>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7875714" y="4058175"/>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C:\Users\pete.stiglich\AppData\Local\Microsoft\Windows\Temporary Internet Files\Content.IE5\TG0XKMM7\MP90044251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658648" y="5471903"/>
            <a:ext cx="628722" cy="4191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414827" y="4473062"/>
            <a:ext cx="1417206" cy="523220"/>
          </a:xfrm>
          <a:prstGeom prst="rect">
            <a:avLst/>
          </a:prstGeom>
          <a:noFill/>
        </p:spPr>
        <p:txBody>
          <a:bodyPr wrap="square" rtlCol="0">
            <a:spAutoFit/>
          </a:bodyPr>
          <a:lstStyle/>
          <a:p>
            <a:r>
              <a:rPr lang="en-US" sz="1400" dirty="0" smtClean="0">
                <a:latin typeface="Aharoni" pitchFamily="2" charset="-79"/>
                <a:cs typeface="Aharoni" pitchFamily="2" charset="-79"/>
              </a:rPr>
              <a:t>Something</a:t>
            </a:r>
          </a:p>
          <a:p>
            <a:r>
              <a:rPr lang="en-US" sz="1400" dirty="0" smtClean="0">
                <a:latin typeface="Aharoni" pitchFamily="2" charset="-79"/>
                <a:cs typeface="Aharoni" pitchFamily="2" charset="-79"/>
              </a:rPr>
              <a:t>Interesting?</a:t>
            </a:r>
            <a:endParaRPr lang="en-US" sz="1400" dirty="0">
              <a:latin typeface="Aharoni" pitchFamily="2" charset="-79"/>
              <a:cs typeface="Aharoni" pitchFamily="2" charset="-79"/>
            </a:endParaRPr>
          </a:p>
        </p:txBody>
      </p:sp>
      <p:sp>
        <p:nvSpPr>
          <p:cNvPr id="21" name="Down Arrow 20"/>
          <p:cNvSpPr/>
          <p:nvPr/>
        </p:nvSpPr>
        <p:spPr>
          <a:xfrm>
            <a:off x="7918571" y="4979919"/>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flipH="1">
            <a:off x="8427810" y="3704334"/>
            <a:ext cx="430269" cy="9262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wn Arrow 22"/>
          <p:cNvSpPr/>
          <p:nvPr/>
        </p:nvSpPr>
        <p:spPr>
          <a:xfrm rot="16200000">
            <a:off x="8493774" y="4423171"/>
            <a:ext cx="247716" cy="41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659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Transaction Processing</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582466"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Some Big Data platforms can be used for some types of transaction processing</a:t>
            </a:r>
          </a:p>
          <a:p>
            <a:pPr marL="285750" indent="-285750" defTabSz="914400">
              <a:lnSpc>
                <a:spcPct val="105000"/>
              </a:lnSpc>
              <a:spcBef>
                <a:spcPct val="100000"/>
              </a:spcBef>
              <a:buClr>
                <a:schemeClr val="tx1"/>
              </a:buClr>
              <a:buFont typeface="Arial" pitchFamily="34" charset="0"/>
              <a:buChar char="•"/>
            </a:pPr>
            <a:r>
              <a:rPr lang="en-US" sz="1600" b="1" u="sng" dirty="0" smtClean="0">
                <a:latin typeface="Verdana" pitchFamily="34" charset="0"/>
              </a:rPr>
              <a:t>Where performance is more important than consistency </a:t>
            </a:r>
            <a:r>
              <a:rPr lang="en-US" sz="1600" b="1" dirty="0" smtClean="0">
                <a:latin typeface="Verdana" pitchFamily="34" charset="0"/>
              </a:rPr>
              <a:t>e.g., a Facebook user updating his/her status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More on this later…</a:t>
            </a: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Tree>
    <p:extLst>
      <p:ext uri="{BB962C8B-B14F-4D97-AF65-F5344CB8AC3E}">
        <p14:creationId xmlns:p14="http://schemas.microsoft.com/office/powerpoint/2010/main" val="3627378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25</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solidFill>
                  <a:srgbClr val="00B0F0"/>
                </a:solidFill>
                <a:latin typeface="Verdana" pitchFamily="34" charset="0"/>
                <a:cs typeface="Verdana" pitchFamily="34" charset="0"/>
              </a:rPr>
              <a:t>Poll</a:t>
            </a:r>
          </a:p>
        </p:txBody>
      </p:sp>
      <p:sp>
        <p:nvSpPr>
          <p:cNvPr id="4" name="Rectangle 3"/>
          <p:cNvSpPr>
            <a:spLocks noChangeArrowheads="1"/>
          </p:cNvSpPr>
          <p:nvPr/>
        </p:nvSpPr>
        <p:spPr bwMode="auto">
          <a:xfrm>
            <a:off x="617951" y="1705150"/>
            <a:ext cx="750901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What type of Big Data use case would be most beneficial for your client?</a:t>
            </a:r>
          </a:p>
          <a:p>
            <a:pPr marL="742950" lvl="1"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Complex Event Processing (using massive/numerous streams of real-time data)</a:t>
            </a:r>
          </a:p>
          <a:p>
            <a:pPr marL="742950" lvl="1"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Unstructured Data Analysis</a:t>
            </a:r>
          </a:p>
          <a:p>
            <a:pPr marL="742950" lvl="1"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Predictive Data Mining</a:t>
            </a:r>
          </a:p>
          <a:p>
            <a:pPr marL="742950" lvl="1" indent="-285750" defTabSz="914400">
              <a:lnSpc>
                <a:spcPct val="105000"/>
              </a:lnSpc>
              <a:spcBef>
                <a:spcPct val="100000"/>
              </a:spcBef>
              <a:buClr>
                <a:schemeClr val="tx1"/>
              </a:buClr>
              <a:buFont typeface="Arial" pitchFamily="34" charset="0"/>
              <a:buChar char="•"/>
            </a:pPr>
            <a:r>
              <a:rPr lang="en-US" sz="1600" b="1" dirty="0" smtClean="0">
                <a:solidFill>
                  <a:srgbClr val="00B0F0"/>
                </a:solidFill>
                <a:latin typeface="Verdana" pitchFamily="34" charset="0"/>
              </a:rPr>
              <a:t>Transaction Processing (where performance more important than consistency)</a:t>
            </a:r>
          </a:p>
          <a:p>
            <a:pPr marL="742950" lvl="1"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marL="742950" lvl="1" indent="-285750" defTabSz="914400">
              <a:lnSpc>
                <a:spcPct val="105000"/>
              </a:lnSpc>
              <a:spcBef>
                <a:spcPct val="100000"/>
              </a:spcBef>
              <a:buClr>
                <a:schemeClr val="tx1"/>
              </a:buClr>
              <a:buFont typeface="Arial" pitchFamily="34" charset="0"/>
              <a:buChar char="•"/>
            </a:pPr>
            <a:endParaRPr lang="en-US" sz="1600" b="1" dirty="0">
              <a:latin typeface="Verdana" pitchFamily="34" charset="0"/>
            </a:endParaRPr>
          </a:p>
        </p:txBody>
      </p:sp>
    </p:spTree>
    <p:extLst>
      <p:ext uri="{BB962C8B-B14F-4D97-AF65-F5344CB8AC3E}">
        <p14:creationId xmlns:p14="http://schemas.microsoft.com/office/powerpoint/2010/main" val="33613773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7" y="4638557"/>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Big Data Architecture and Key Technologies</a:t>
            </a:r>
            <a:endParaRPr lang="en-US" sz="2400" b="1" dirty="0">
              <a:latin typeface="Verdana" pitchFamily="34" charset="0"/>
            </a:endParaRPr>
          </a:p>
        </p:txBody>
      </p:sp>
    </p:spTree>
    <p:extLst>
      <p:ext uri="{BB962C8B-B14F-4D97-AF65-F5344CB8AC3E}">
        <p14:creationId xmlns:p14="http://schemas.microsoft.com/office/powerpoint/2010/main" val="2018339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Big Data Stack</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11" y="1515289"/>
            <a:ext cx="8535489" cy="525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242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28</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err="1" smtClean="0">
                <a:latin typeface="Verdana" pitchFamily="34" charset="0"/>
                <a:cs typeface="Verdana" pitchFamily="34" charset="0"/>
              </a:rPr>
              <a:t>Hadoop</a:t>
            </a:r>
            <a:endParaRPr lang="en-US" dirty="0" smtClean="0">
              <a:latin typeface="Verdana" pitchFamily="34" charset="0"/>
              <a:cs typeface="Verdana" pitchFamily="34" charset="0"/>
            </a:endParaRPr>
          </a:p>
        </p:txBody>
      </p:sp>
      <p:sp>
        <p:nvSpPr>
          <p:cNvPr id="4" name="Rectangle 3"/>
          <p:cNvSpPr>
            <a:spLocks noChangeArrowheads="1"/>
          </p:cNvSpPr>
          <p:nvPr/>
        </p:nvSpPr>
        <p:spPr bwMode="auto">
          <a:xfrm>
            <a:off x="617950" y="1483079"/>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Used for batch processing – inserts/appends only – no updates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Single master – works across many nodes, but only a single data center</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Key components</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HDFS – </a:t>
            </a:r>
            <a:r>
              <a:rPr lang="en-US" sz="1400" dirty="0" err="1" smtClean="0">
                <a:latin typeface="Verdana" pitchFamily="34" charset="0"/>
              </a:rPr>
              <a:t>Hadoop</a:t>
            </a:r>
            <a:r>
              <a:rPr lang="en-US" sz="1400" dirty="0" smtClean="0">
                <a:latin typeface="Verdana" pitchFamily="34" charset="0"/>
              </a:rPr>
              <a:t> Distributed File System</a:t>
            </a:r>
          </a:p>
          <a:p>
            <a:pPr marL="742950" lvl="1" indent="-285750" defTabSz="914400">
              <a:lnSpc>
                <a:spcPct val="105000"/>
              </a:lnSpc>
              <a:spcBef>
                <a:spcPct val="100000"/>
              </a:spcBef>
              <a:buClr>
                <a:schemeClr val="tx1"/>
              </a:buClr>
              <a:buFont typeface="Arial" pitchFamily="34" charset="0"/>
              <a:buChar char="•"/>
            </a:pPr>
            <a:r>
              <a:rPr lang="en-US" sz="1400" dirty="0" err="1" smtClean="0">
                <a:latin typeface="Verdana" pitchFamily="34" charset="0"/>
              </a:rPr>
              <a:t>MapReduce</a:t>
            </a:r>
            <a:r>
              <a:rPr lang="en-US" sz="1400" dirty="0" smtClean="0">
                <a:latin typeface="Verdana" pitchFamily="34" charset="0"/>
              </a:rPr>
              <a:t> – Distributes data in key value pairs across nodes, parallel processing, summarize results</a:t>
            </a:r>
          </a:p>
          <a:p>
            <a:pPr marL="742950" lvl="1" indent="-285750" defTabSz="914400">
              <a:lnSpc>
                <a:spcPct val="105000"/>
              </a:lnSpc>
              <a:spcBef>
                <a:spcPct val="100000"/>
              </a:spcBef>
              <a:buClr>
                <a:schemeClr val="tx1"/>
              </a:buClr>
              <a:buFont typeface="Arial" pitchFamily="34" charset="0"/>
              <a:buChar char="•"/>
            </a:pPr>
            <a:r>
              <a:rPr lang="en-US" sz="1400" dirty="0" err="1" smtClean="0">
                <a:latin typeface="Verdana" pitchFamily="34" charset="0"/>
              </a:rPr>
              <a:t>Hbase</a:t>
            </a:r>
            <a:r>
              <a:rPr lang="en-US" sz="1400" dirty="0" smtClean="0">
                <a:latin typeface="Verdana" pitchFamily="34" charset="0"/>
              </a:rPr>
              <a:t> – database built on top of </a:t>
            </a:r>
            <a:r>
              <a:rPr lang="en-US" sz="1400" dirty="0" err="1" smtClean="0">
                <a:latin typeface="Verdana" pitchFamily="34" charset="0"/>
              </a:rPr>
              <a:t>Hadoop</a:t>
            </a:r>
            <a:r>
              <a:rPr lang="en-US" sz="1400" dirty="0" smtClean="0">
                <a:latin typeface="Verdana" pitchFamily="34" charset="0"/>
              </a:rPr>
              <a:t> (with interactive capabilities)</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Hive – SQL like query tool (converts to </a:t>
            </a:r>
            <a:r>
              <a:rPr lang="en-US" sz="1400" dirty="0" err="1" smtClean="0">
                <a:latin typeface="Verdana" pitchFamily="34" charset="0"/>
              </a:rPr>
              <a:t>MapReduce</a:t>
            </a:r>
            <a:r>
              <a:rPr lang="en-US" sz="1400" dirty="0" smtClean="0">
                <a:latin typeface="Verdana" pitchFamily="34" charset="0"/>
              </a:rPr>
              <a:t>)</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Pig – Higher level execution language (vs. having to use Java, Python) – converts to </a:t>
            </a:r>
            <a:r>
              <a:rPr lang="en-US" sz="1400" dirty="0" err="1" smtClean="0">
                <a:latin typeface="Verdana" pitchFamily="34" charset="0"/>
              </a:rPr>
              <a:t>MapRduce</a:t>
            </a:r>
            <a:endParaRPr lang="en-US" sz="1400" dirty="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70" y="5708780"/>
            <a:ext cx="44767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252" y="3603979"/>
            <a:ext cx="9620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4252" y="4207443"/>
            <a:ext cx="8286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4239" y="5253461"/>
            <a:ext cx="685935" cy="91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239" y="5886450"/>
            <a:ext cx="3048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697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29</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Cassandra</a:t>
            </a:r>
          </a:p>
        </p:txBody>
      </p:sp>
      <p:sp>
        <p:nvSpPr>
          <p:cNvPr id="4" name="Rectangle 3"/>
          <p:cNvSpPr>
            <a:spLocks noChangeArrowheads="1"/>
          </p:cNvSpPr>
          <p:nvPr/>
        </p:nvSpPr>
        <p:spPr bwMode="auto">
          <a:xfrm>
            <a:off x="617950" y="1705150"/>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Used for real-time processing / transaction processing</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Multiple masters – works across many nodes and </a:t>
            </a:r>
            <a:r>
              <a:rPr lang="en-US" sz="1600" b="1" u="sng" dirty="0" smtClean="0">
                <a:latin typeface="Verdana" pitchFamily="34" charset="0"/>
              </a:rPr>
              <a:t>many data centers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Key components</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CFS – Cassandra File Systems</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CQL – Cassandra Query Language (SQL like)</a:t>
            </a:r>
          </a:p>
          <a:p>
            <a:pPr marL="285750" indent="-285750" defTabSz="914400">
              <a:lnSpc>
                <a:spcPct val="105000"/>
              </a:lnSpc>
              <a:spcBef>
                <a:spcPct val="100000"/>
              </a:spcBef>
              <a:buClr>
                <a:schemeClr val="tx1"/>
              </a:buClr>
              <a:buFont typeface="Arial" pitchFamily="34" charset="0"/>
              <a:buChar char="•"/>
            </a:pPr>
            <a:r>
              <a:rPr lang="en-US" sz="1400" b="1" dirty="0">
                <a:latin typeface="Verdana" pitchFamily="34" charset="0"/>
              </a:rPr>
              <a:t>Tunable consistency for writes or reads.  E.g., option to ensure a write succeeds to each replica in all data centers before returning control to </a:t>
            </a:r>
            <a:r>
              <a:rPr lang="en-US" sz="1400" b="1" dirty="0" smtClean="0">
                <a:latin typeface="Verdana" pitchFamily="34" charset="0"/>
              </a:rPr>
              <a:t>program …. or can be much less restrictive </a:t>
            </a:r>
            <a:endParaRPr lang="en-US" sz="1400" b="1" dirty="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341620"/>
            <a:ext cx="2590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5341620"/>
            <a:ext cx="3048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761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Presenters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504825" y="1532607"/>
            <a:ext cx="7849466" cy="4468377"/>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pPr>
            <a:r>
              <a:rPr lang="en-US" sz="1600" b="1" dirty="0" smtClean="0">
                <a:latin typeface="Verdana" pitchFamily="34" charset="0"/>
              </a:rPr>
              <a:t>Hari Rajagopal –  Sr. Solution Architect</a:t>
            </a:r>
          </a:p>
          <a:p>
            <a:pPr marL="742950" lvl="2" indent="-285750" defTabSz="914400">
              <a:lnSpc>
                <a:spcPct val="105000"/>
              </a:lnSpc>
              <a:spcBef>
                <a:spcPct val="100000"/>
              </a:spcBef>
              <a:buClr>
                <a:schemeClr val="tx1"/>
              </a:buClr>
              <a:buFont typeface="Arial" pitchFamily="34" charset="0"/>
              <a:buChar char="•"/>
            </a:pPr>
            <a:r>
              <a:rPr lang="en-US" sz="1200" dirty="0" smtClean="0">
                <a:latin typeface="Verdana" pitchFamily="34" charset="0"/>
              </a:rPr>
              <a:t>Over 15 years IT experience</a:t>
            </a:r>
          </a:p>
          <a:p>
            <a:pPr marL="742950" lvl="2" indent="-285750" defTabSz="914400">
              <a:lnSpc>
                <a:spcPct val="105000"/>
              </a:lnSpc>
              <a:spcBef>
                <a:spcPct val="100000"/>
              </a:spcBef>
              <a:buClr>
                <a:schemeClr val="tx1"/>
              </a:buClr>
              <a:buFont typeface="Arial" pitchFamily="34" charset="0"/>
              <a:buChar char="•"/>
            </a:pPr>
            <a:r>
              <a:rPr lang="en-US" sz="1200" dirty="0" smtClean="0">
                <a:latin typeface="Verdana" pitchFamily="34" charset="0"/>
              </a:rPr>
              <a:t>SOA solutions, Enterprise Service Bus technologies, Data Architecture, Algorithms</a:t>
            </a:r>
          </a:p>
          <a:p>
            <a:pPr marL="742950" lvl="2" indent="-285750" defTabSz="914400">
              <a:lnSpc>
                <a:spcPct val="105000"/>
              </a:lnSpc>
              <a:spcBef>
                <a:spcPct val="100000"/>
              </a:spcBef>
              <a:buClr>
                <a:schemeClr val="tx1"/>
              </a:buClr>
              <a:buFont typeface="Arial" pitchFamily="34" charset="0"/>
              <a:buChar char="•"/>
            </a:pPr>
            <a:r>
              <a:rPr lang="en-US" sz="1200" dirty="0" smtClean="0">
                <a:latin typeface="Verdana" pitchFamily="34" charset="0"/>
              </a:rPr>
              <a:t>Presenter at conferences, Author and Blogger</a:t>
            </a:r>
          </a:p>
          <a:p>
            <a:pPr marL="742950" lvl="2" indent="-285750" defTabSz="914400">
              <a:lnSpc>
                <a:spcPct val="105000"/>
              </a:lnSpc>
              <a:spcBef>
                <a:spcPct val="100000"/>
              </a:spcBef>
              <a:buClr>
                <a:schemeClr val="tx1"/>
              </a:buClr>
              <a:buFont typeface="Arial" pitchFamily="34" charset="0"/>
              <a:buChar char="•"/>
            </a:pPr>
            <a:r>
              <a:rPr lang="en-US" sz="1200" dirty="0" smtClean="0">
                <a:latin typeface="Verdana" pitchFamily="34" charset="0"/>
              </a:rPr>
              <a:t>IBM certified SOA solutions designer</a:t>
            </a:r>
          </a:p>
          <a:p>
            <a:pPr marL="742950" lvl="2" indent="-285750" defTabSz="914400">
              <a:lnSpc>
                <a:spcPct val="105000"/>
              </a:lnSpc>
              <a:spcBef>
                <a:spcPct val="100000"/>
              </a:spcBef>
              <a:buClr>
                <a:schemeClr val="tx1"/>
              </a:buClr>
              <a:buFont typeface="Arial" pitchFamily="34" charset="0"/>
              <a:buChar char="•"/>
            </a:pPr>
            <a:endParaRPr lang="en-US" sz="1200" dirty="0" smtClean="0">
              <a:latin typeface="Verdana" pitchFamily="34" charset="0"/>
            </a:endParaRPr>
          </a:p>
          <a:p>
            <a:pPr marL="457200" lvl="2" defTabSz="914400">
              <a:lnSpc>
                <a:spcPct val="105000"/>
              </a:lnSpc>
              <a:spcBef>
                <a:spcPct val="100000"/>
              </a:spcBef>
              <a:buClr>
                <a:schemeClr val="tx1"/>
              </a:buClr>
            </a:pPr>
            <a:r>
              <a:rPr lang="en-US" sz="1200" dirty="0" smtClean="0">
                <a:latin typeface="Verdana" pitchFamily="34" charset="0"/>
              </a:rPr>
              <a:t>Email:  Hari.Rajagopal@Perficient.com</a:t>
            </a:r>
          </a:p>
          <a:p>
            <a:pPr marL="457200" lvl="2" defTabSz="914400">
              <a:lnSpc>
                <a:spcPct val="105000"/>
              </a:lnSpc>
              <a:spcBef>
                <a:spcPct val="100000"/>
              </a:spcBef>
              <a:buClr>
                <a:schemeClr val="tx1"/>
              </a:buClr>
            </a:pPr>
            <a:r>
              <a:rPr lang="en-US" sz="1200" dirty="0" smtClean="0">
                <a:latin typeface="Verdana" pitchFamily="34" charset="0"/>
              </a:rPr>
              <a:t>Phone: 303-517-9634</a:t>
            </a:r>
          </a:p>
          <a:p>
            <a:pPr marL="457200" lvl="2" defTabSz="914400">
              <a:lnSpc>
                <a:spcPct val="105000"/>
              </a:lnSpc>
              <a:spcBef>
                <a:spcPct val="100000"/>
              </a:spcBef>
              <a:buClr>
                <a:schemeClr val="tx1"/>
              </a:buClr>
            </a:pPr>
            <a:endParaRPr lang="en-US" sz="1200" dirty="0" smtClean="0">
              <a:latin typeface="Verdana" pitchFamily="34" charset="0"/>
            </a:endParaRPr>
          </a:p>
          <a:p>
            <a:pPr marL="285750" indent="-285750"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a:latin typeface="Verdana"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320" y="4526280"/>
            <a:ext cx="1618488" cy="203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20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30</a:t>
            </a:fld>
            <a:endParaRPr lang="en-US" dirty="0"/>
          </a:p>
        </p:txBody>
      </p:sp>
      <p:sp>
        <p:nvSpPr>
          <p:cNvPr id="3" name="Title 6"/>
          <p:cNvSpPr txBox="1">
            <a:spLocks/>
          </p:cNvSpPr>
          <p:nvPr/>
        </p:nvSpPr>
        <p:spPr bwMode="auto">
          <a:xfrm>
            <a:off x="2042809" y="887413"/>
            <a:ext cx="6910691"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In memory processing</a:t>
            </a:r>
          </a:p>
        </p:txBody>
      </p:sp>
      <p:sp>
        <p:nvSpPr>
          <p:cNvPr id="4" name="Rectangle 3"/>
          <p:cNvSpPr>
            <a:spLocks noChangeArrowheads="1"/>
          </p:cNvSpPr>
          <p:nvPr/>
        </p:nvSpPr>
        <p:spPr bwMode="auto">
          <a:xfrm>
            <a:off x="617950" y="1705150"/>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To support real-time operations, an IMDB (In-Memory Database) may be used </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Solo – or in conjunction with a disk based DBMS</a:t>
            </a:r>
          </a:p>
          <a:p>
            <a:pPr marL="285750" indent="-285750" defTabSz="914400">
              <a:lnSpc>
                <a:spcPct val="105000"/>
              </a:lnSpc>
              <a:spcBef>
                <a:spcPct val="100000"/>
              </a:spcBef>
              <a:buClr>
                <a:schemeClr val="tx1"/>
              </a:buClr>
              <a:buFont typeface="Arial" pitchFamily="34" charset="0"/>
              <a:buChar char="•"/>
            </a:pPr>
            <a:r>
              <a:rPr lang="en-US" sz="1400" b="1" dirty="0" smtClean="0">
                <a:latin typeface="Verdana" pitchFamily="34" charset="0"/>
              </a:rPr>
              <a:t>I/O most expensive part of computing – using in memory database /cache reduces bottlenecks</a:t>
            </a:r>
          </a:p>
          <a:p>
            <a:pPr marL="285750" indent="-285750" defTabSz="914400">
              <a:lnSpc>
                <a:spcPct val="105000"/>
              </a:lnSpc>
              <a:spcBef>
                <a:spcPct val="100000"/>
              </a:spcBef>
              <a:buClr>
                <a:schemeClr val="tx1"/>
              </a:buClr>
              <a:buFont typeface="Arial" pitchFamily="34" charset="0"/>
              <a:buChar char="•"/>
            </a:pPr>
            <a:r>
              <a:rPr lang="en-US" sz="1400" b="1" dirty="0" smtClean="0">
                <a:latin typeface="Verdana" pitchFamily="34" charset="0"/>
              </a:rPr>
              <a:t>Can be distributed (e.g., </a:t>
            </a:r>
            <a:r>
              <a:rPr lang="en-US" sz="1400" b="1" dirty="0" err="1" smtClean="0">
                <a:latin typeface="Verdana" pitchFamily="34" charset="0"/>
              </a:rPr>
              <a:t>memcache</a:t>
            </a:r>
            <a:r>
              <a:rPr lang="en-US" sz="1400" b="1" dirty="0" smtClean="0">
                <a:latin typeface="Verdana" pitchFamily="34" charset="0"/>
              </a:rPr>
              <a:t>, Terracotta, </a:t>
            </a:r>
            <a:r>
              <a:rPr lang="en-US" sz="1400" b="1" dirty="0" err="1" smtClean="0">
                <a:latin typeface="Verdana" pitchFamily="34" charset="0"/>
              </a:rPr>
              <a:t>Kx</a:t>
            </a:r>
            <a:r>
              <a:rPr lang="en-US" sz="1400" b="1" dirty="0" smtClean="0">
                <a:latin typeface="Verdana" pitchFamily="34" charset="0"/>
              </a:rPr>
              <a:t>)</a:t>
            </a:r>
          </a:p>
          <a:p>
            <a:pPr marL="285750" indent="-285750" defTabSz="914400">
              <a:lnSpc>
                <a:spcPct val="105000"/>
              </a:lnSpc>
              <a:spcBef>
                <a:spcPct val="100000"/>
              </a:spcBef>
              <a:buClr>
                <a:schemeClr val="tx1"/>
              </a:buClr>
              <a:buFont typeface="Arial" pitchFamily="34" charset="0"/>
              <a:buChar char="•"/>
            </a:pPr>
            <a:r>
              <a:rPr lang="en-US" sz="1400" b="1" dirty="0" smtClean="0">
                <a:latin typeface="Verdana" pitchFamily="34" charset="0"/>
              </a:rPr>
              <a:t>Relational or non-relational</a:t>
            </a:r>
          </a:p>
          <a:p>
            <a:pPr marL="742950" lvl="1" indent="-285750" defTabSz="914400">
              <a:lnSpc>
                <a:spcPct val="105000"/>
              </a:lnSpc>
              <a:spcBef>
                <a:spcPct val="100000"/>
              </a:spcBef>
              <a:buClr>
                <a:schemeClr val="tx1"/>
              </a:buClr>
              <a:buFont typeface="Arial" pitchFamily="34" charset="0"/>
              <a:buChar char="•"/>
            </a:pPr>
            <a:r>
              <a:rPr lang="en-US" sz="1400" dirty="0" smtClean="0">
                <a:latin typeface="Verdana" pitchFamily="34" charset="0"/>
              </a:rPr>
              <a:t>E.g., for a DW, current values might reside in an IMDB, historical data on disk</a:t>
            </a:r>
            <a:endParaRPr lang="en-US" sz="1400" dirty="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Tree>
    <p:extLst>
      <p:ext uri="{BB962C8B-B14F-4D97-AF65-F5344CB8AC3E}">
        <p14:creationId xmlns:p14="http://schemas.microsoft.com/office/powerpoint/2010/main" val="2558737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31</a:t>
            </a:fld>
            <a:endParaRPr lang="en-US" dirty="0"/>
          </a:p>
        </p:txBody>
      </p:sp>
      <p:sp>
        <p:nvSpPr>
          <p:cNvPr id="3" name="Title 6"/>
          <p:cNvSpPr txBox="1">
            <a:spLocks/>
          </p:cNvSpPr>
          <p:nvPr/>
        </p:nvSpPr>
        <p:spPr bwMode="auto">
          <a:xfrm>
            <a:off x="2042809" y="887413"/>
            <a:ext cx="6910691"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MPP RDBMS</a:t>
            </a:r>
          </a:p>
        </p:txBody>
      </p:sp>
      <p:sp>
        <p:nvSpPr>
          <p:cNvPr id="4" name="Rectangle 3"/>
          <p:cNvSpPr>
            <a:spLocks noChangeArrowheads="1"/>
          </p:cNvSpPr>
          <p:nvPr/>
        </p:nvSpPr>
        <p:spPr bwMode="auto">
          <a:xfrm>
            <a:off x="617950" y="1705150"/>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a:latin typeface="Verdana" pitchFamily="34" charset="0"/>
              </a:rPr>
              <a:t>Have been in around for 15+ years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Used </a:t>
            </a:r>
            <a:r>
              <a:rPr lang="en-US" sz="1600" b="1" dirty="0">
                <a:latin typeface="Verdana" pitchFamily="34" charset="0"/>
              </a:rPr>
              <a:t>for </a:t>
            </a:r>
            <a:r>
              <a:rPr lang="en-US" sz="1600" b="1" dirty="0" smtClean="0">
                <a:latin typeface="Verdana" pitchFamily="34" charset="0"/>
              </a:rPr>
              <a:t>large scale Data </a:t>
            </a:r>
            <a:r>
              <a:rPr lang="en-US" sz="1600" b="1" dirty="0">
                <a:latin typeface="Verdana" pitchFamily="34" charset="0"/>
              </a:rPr>
              <a:t>Warehousing</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Ideal </a:t>
            </a:r>
            <a:r>
              <a:rPr lang="en-US" sz="1600" b="1" dirty="0">
                <a:latin typeface="Verdana" pitchFamily="34" charset="0"/>
              </a:rPr>
              <a:t>where lots of joins are </a:t>
            </a:r>
            <a:r>
              <a:rPr lang="en-US" sz="1600" b="1" dirty="0" smtClean="0">
                <a:latin typeface="Verdana" pitchFamily="34" charset="0"/>
              </a:rPr>
              <a:t>needed on </a:t>
            </a:r>
            <a:r>
              <a:rPr lang="en-US" sz="1600" b="1" dirty="0">
                <a:latin typeface="Verdana" pitchFamily="34" charset="0"/>
              </a:rPr>
              <a:t>massive amount of data</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Many </a:t>
            </a:r>
            <a:r>
              <a:rPr lang="en-US" sz="1600" b="1" dirty="0">
                <a:latin typeface="Verdana" pitchFamily="34" charset="0"/>
              </a:rPr>
              <a:t>NoSQL </a:t>
            </a:r>
            <a:r>
              <a:rPr lang="en-US" sz="1600" b="1" dirty="0" smtClean="0">
                <a:latin typeface="Verdana" pitchFamily="34" charset="0"/>
              </a:rPr>
              <a:t>DB’s </a:t>
            </a:r>
            <a:r>
              <a:rPr lang="en-US" sz="1600" b="1" dirty="0">
                <a:latin typeface="Verdana" pitchFamily="34" charset="0"/>
              </a:rPr>
              <a:t>rely on </a:t>
            </a:r>
            <a:r>
              <a:rPr lang="en-US" sz="1600" b="1" dirty="0" smtClean="0">
                <a:latin typeface="Verdana" pitchFamily="34" charset="0"/>
              </a:rPr>
              <a:t>100% </a:t>
            </a:r>
            <a:r>
              <a:rPr lang="en-US" sz="1600" b="1" dirty="0" err="1" smtClean="0">
                <a:latin typeface="Verdana" pitchFamily="34" charset="0"/>
              </a:rPr>
              <a:t>denormalization</a:t>
            </a:r>
            <a:r>
              <a:rPr lang="en-US" sz="1600" b="1" dirty="0" smtClean="0">
                <a:latin typeface="Verdana" pitchFamily="34" charset="0"/>
              </a:rPr>
              <a:t>.  </a:t>
            </a:r>
            <a:r>
              <a:rPr lang="en-US" sz="1600" b="1" dirty="0">
                <a:latin typeface="Verdana" pitchFamily="34" charset="0"/>
              </a:rPr>
              <a:t>Many </a:t>
            </a:r>
            <a:r>
              <a:rPr lang="en-US" sz="1600" b="1" u="sng" dirty="0">
                <a:latin typeface="Verdana" pitchFamily="34" charset="0"/>
              </a:rPr>
              <a:t>do not </a:t>
            </a:r>
            <a:r>
              <a:rPr lang="en-US" sz="1600" b="1" dirty="0" smtClean="0">
                <a:latin typeface="Verdana" pitchFamily="34" charset="0"/>
              </a:rPr>
              <a:t>support join operations (e.g., wide column stores) or updates</a:t>
            </a:r>
            <a:endParaRPr lang="en-US" sz="1600" b="1" dirty="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spTree>
    <p:extLst>
      <p:ext uri="{BB962C8B-B14F-4D97-AF65-F5344CB8AC3E}">
        <p14:creationId xmlns:p14="http://schemas.microsoft.com/office/powerpoint/2010/main" val="1121986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32</a:t>
            </a:fld>
            <a:endParaRPr lang="en-US" dirty="0"/>
          </a:p>
        </p:txBody>
      </p:sp>
      <p:sp>
        <p:nvSpPr>
          <p:cNvPr id="3" name="Title 6"/>
          <p:cNvSpPr txBox="1">
            <a:spLocks/>
          </p:cNvSpPr>
          <p:nvPr/>
        </p:nvSpPr>
        <p:spPr bwMode="auto">
          <a:xfrm>
            <a:off x="2042809" y="887413"/>
            <a:ext cx="6910691"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Semantic Web</a:t>
            </a:r>
          </a:p>
        </p:txBody>
      </p:sp>
      <p:sp>
        <p:nvSpPr>
          <p:cNvPr id="4" name="Rectangle 3"/>
          <p:cNvSpPr>
            <a:spLocks noChangeArrowheads="1"/>
          </p:cNvSpPr>
          <p:nvPr/>
        </p:nvSpPr>
        <p:spPr bwMode="auto">
          <a:xfrm>
            <a:off x="617950" y="1705150"/>
            <a:ext cx="7975543"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Semantic </a:t>
            </a:r>
            <a:r>
              <a:rPr lang="en-US" sz="1600" b="1" dirty="0">
                <a:latin typeface="Verdana" pitchFamily="34" charset="0"/>
              </a:rPr>
              <a:t>Web – web of data, not documents</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Machine </a:t>
            </a:r>
            <a:r>
              <a:rPr lang="en-US" sz="1600" b="1" dirty="0">
                <a:latin typeface="Verdana" pitchFamily="34" charset="0"/>
              </a:rPr>
              <a:t>learning (inferencing) can be enabled via Semantic Web technologies.   May use a graph database/</a:t>
            </a:r>
            <a:r>
              <a:rPr lang="en-US" sz="1600" b="1" dirty="0" err="1">
                <a:latin typeface="Verdana" pitchFamily="34" charset="0"/>
              </a:rPr>
              <a:t>triplestore</a:t>
            </a:r>
            <a:r>
              <a:rPr lang="en-US" sz="1600" b="1" dirty="0">
                <a:latin typeface="Verdana" pitchFamily="34" charset="0"/>
              </a:rPr>
              <a:t> (e.g., Neo4j, </a:t>
            </a:r>
            <a:r>
              <a:rPr lang="en-US" sz="1600" b="1" dirty="0" err="1">
                <a:latin typeface="Verdana" pitchFamily="34" charset="0"/>
              </a:rPr>
              <a:t>Allegrograph</a:t>
            </a:r>
            <a:r>
              <a:rPr lang="en-US" sz="1600" b="1" dirty="0">
                <a:latin typeface="Verdana" pitchFamily="34" charset="0"/>
              </a:rPr>
              <a:t>, </a:t>
            </a:r>
            <a:r>
              <a:rPr lang="en-US" sz="1600" b="1" dirty="0" err="1">
                <a:latin typeface="Verdana" pitchFamily="34" charset="0"/>
              </a:rPr>
              <a:t>Meronymy</a:t>
            </a:r>
            <a:r>
              <a:rPr lang="en-US" sz="1600" b="1" dirty="0" smtClean="0">
                <a:latin typeface="Verdana" pitchFamily="34" charset="0"/>
              </a:rPr>
              <a:t>)</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Bridge </a:t>
            </a:r>
            <a:r>
              <a:rPr lang="en-US" sz="1600" b="1" dirty="0">
                <a:latin typeface="Verdana" pitchFamily="34" charset="0"/>
              </a:rPr>
              <a:t>the semantic divide (varying vocabularies) with ontologies – helps address the “</a:t>
            </a:r>
            <a:r>
              <a:rPr lang="en-US" sz="1600" b="1" u="sng" dirty="0">
                <a:latin typeface="Verdana" pitchFamily="34" charset="0"/>
              </a:rPr>
              <a:t>Variety</a:t>
            </a:r>
            <a:r>
              <a:rPr lang="en-US" sz="1600" b="1" dirty="0">
                <a:latin typeface="Verdana" pitchFamily="34" charset="0"/>
              </a:rPr>
              <a:t>” aspect of Big </a:t>
            </a:r>
            <a:r>
              <a:rPr lang="en-US" sz="1600" b="1" dirty="0" smtClean="0">
                <a:latin typeface="Verdana" pitchFamily="34" charset="0"/>
              </a:rPr>
              <a:t>Data</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Encapsulate </a:t>
            </a:r>
            <a:r>
              <a:rPr lang="en-US" sz="1600" b="1" dirty="0">
                <a:latin typeface="Verdana" pitchFamily="34" charset="0"/>
              </a:rPr>
              <a:t>data values, metadata, joins, logic, business rules, ontologies, access methods in the data via common logical model (e.g., RDF triples) – very powerful for automation, federated queries</a:t>
            </a: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a:p>
            <a:pPr defTabSz="914400">
              <a:lnSpc>
                <a:spcPct val="105000"/>
              </a:lnSpc>
              <a:spcBef>
                <a:spcPct val="100000"/>
              </a:spcBef>
              <a:buClr>
                <a:schemeClr val="tx1"/>
              </a:buClr>
            </a:pPr>
            <a:endParaRPr lang="en-US" sz="1600" b="1" dirty="0" smtClean="0">
              <a:latin typeface="Verdana" pitchFamily="34" charset="0"/>
            </a:endParaRPr>
          </a:p>
          <a:p>
            <a:pPr marL="285750" indent="-285750" defTabSz="914400">
              <a:lnSpc>
                <a:spcPct val="105000"/>
              </a:lnSpc>
              <a:spcBef>
                <a:spcPct val="100000"/>
              </a:spcBef>
              <a:buClr>
                <a:schemeClr val="tx1"/>
              </a:buClr>
              <a:buFont typeface="Arial" pitchFamily="34" charset="0"/>
              <a:buChar char="•"/>
            </a:pPr>
            <a:endParaRPr lang="en-US" sz="1600" b="1" dirty="0" smtClean="0">
              <a:latin typeface="Verdana" pitchFamily="34" charset="0"/>
            </a:endParaRPr>
          </a:p>
        </p:txBody>
      </p:sp>
      <p:pic>
        <p:nvPicPr>
          <p:cNvPr id="7170" name="Picture 2" descr="https://encrypted-tbn2.google.com/images?q=tbn:ANd9GcQvc6WNfeJftdxKSBFSrmZBLLsQhaviD9bu5-mKnbuWHOFzNl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849" y="5538651"/>
            <a:ext cx="1893917" cy="127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272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33</a:t>
            </a:fld>
            <a:endParaRPr lang="en-US" dirty="0"/>
          </a:p>
        </p:txBody>
      </p:sp>
      <p:sp>
        <p:nvSpPr>
          <p:cNvPr id="3" name="Title 6"/>
          <p:cNvSpPr txBox="1">
            <a:spLocks/>
          </p:cNvSpPr>
          <p:nvPr/>
        </p:nvSpPr>
        <p:spPr bwMode="auto">
          <a:xfrm>
            <a:off x="2042809" y="887413"/>
            <a:ext cx="6910691"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Semantic Web</a:t>
            </a:r>
          </a:p>
        </p:txBody>
      </p:sp>
      <p:sp>
        <p:nvSpPr>
          <p:cNvPr id="5" name="Content Placeholder 7"/>
          <p:cNvSpPr txBox="1">
            <a:spLocks/>
          </p:cNvSpPr>
          <p:nvPr/>
        </p:nvSpPr>
        <p:spPr>
          <a:xfrm>
            <a:off x="428624" y="871536"/>
            <a:ext cx="8529639" cy="4038600"/>
          </a:xfrm>
          <a:prstGeom prst="rect">
            <a:avLst/>
          </a:prstGeom>
        </p:spPr>
        <p:txBody>
          <a:bodyPr/>
          <a:lstStyle>
            <a:lvl1pPr marL="342900" indent="-342900" algn="l" defTabSz="914400" rtl="0" eaLnBrk="1" latinLnBrk="0" hangingPunct="1">
              <a:spcBef>
                <a:spcPct val="20000"/>
              </a:spcBef>
              <a:buClr>
                <a:srgbClr val="E4353F"/>
              </a:buClr>
              <a:buFont typeface="Arial" pitchFamily="34" charset="0"/>
              <a:buChar char="•"/>
              <a:defRPr sz="32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Clr>
                <a:srgbClr val="E4353E"/>
              </a:buClr>
              <a:buFont typeface="Arial" pitchFamily="34" charset="0"/>
              <a:buChar char="•"/>
              <a:defRPr sz="28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Clr>
                <a:srgbClr val="E4353E"/>
              </a:buClr>
              <a:buFont typeface="Arial" pitchFamily="34" charset="0"/>
              <a:buChar char="•"/>
              <a:defRPr sz="24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Clr>
                <a:srgbClr val="E4353E"/>
              </a:buClr>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Clr>
                <a:srgbClr val="E4353E"/>
              </a:buClr>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600" dirty="0"/>
          </a:p>
        </p:txBody>
      </p:sp>
      <p:sp>
        <p:nvSpPr>
          <p:cNvPr id="6" name="Text Placeholder 6"/>
          <p:cNvSpPr txBox="1">
            <a:spLocks/>
          </p:cNvSpPr>
          <p:nvPr/>
        </p:nvSpPr>
        <p:spPr>
          <a:xfrm>
            <a:off x="160953" y="1238250"/>
            <a:ext cx="8786814" cy="639762"/>
          </a:xfrm>
          <a:prstGeom prst="rect">
            <a:avLst/>
          </a:prstGeom>
        </p:spPr>
        <p:txBody>
          <a:bodyPr/>
          <a:lstStyle>
            <a:lvl1pPr marL="342900" indent="-342900" algn="l" defTabSz="914400" rtl="0" eaLnBrk="1" latinLnBrk="0" hangingPunct="1">
              <a:spcBef>
                <a:spcPct val="20000"/>
              </a:spcBef>
              <a:buClr>
                <a:srgbClr val="E4353F"/>
              </a:buClr>
              <a:buFont typeface="Arial" pitchFamily="34" charset="0"/>
              <a:buChar char="•"/>
              <a:defRPr sz="32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Clr>
                <a:srgbClr val="E4353E"/>
              </a:buClr>
              <a:buFont typeface="Arial" pitchFamily="34" charset="0"/>
              <a:buChar char="•"/>
              <a:defRPr sz="28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Clr>
                <a:srgbClr val="E4353E"/>
              </a:buClr>
              <a:buFont typeface="Arial" pitchFamily="34" charset="0"/>
              <a:buChar char="•"/>
              <a:defRPr sz="24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Clr>
                <a:srgbClr val="E4353E"/>
              </a:buClr>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Clr>
                <a:srgbClr val="E4353E"/>
              </a:buClr>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t>Find Jane Doe’s relatives (with machine inferencing)</a:t>
            </a:r>
            <a:endParaRPr lang="en-US" sz="1600" b="1" dirty="0"/>
          </a:p>
        </p:txBody>
      </p:sp>
      <p:sp>
        <p:nvSpPr>
          <p:cNvPr id="7" name="Oval 6"/>
          <p:cNvSpPr/>
          <p:nvPr/>
        </p:nvSpPr>
        <p:spPr>
          <a:xfrm>
            <a:off x="4270995" y="3635928"/>
            <a:ext cx="1758329" cy="1000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a:t>
            </a:r>
            <a:r>
              <a:rPr lang="en-US" dirty="0" smtClean="0">
                <a:solidFill>
                  <a:schemeClr val="tx1"/>
                </a:solidFill>
              </a:rPr>
              <a:t>:JohnDoe</a:t>
            </a:r>
            <a:endParaRPr lang="en-US" dirty="0">
              <a:solidFill>
                <a:schemeClr val="tx1"/>
              </a:solidFill>
            </a:endParaRPr>
          </a:p>
        </p:txBody>
      </p:sp>
      <p:sp>
        <p:nvSpPr>
          <p:cNvPr id="8" name="Oval 7"/>
          <p:cNvSpPr/>
          <p:nvPr/>
        </p:nvSpPr>
        <p:spPr>
          <a:xfrm>
            <a:off x="7347567" y="3635928"/>
            <a:ext cx="1600200" cy="1000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z:JaneDoe</a:t>
            </a:r>
            <a:endParaRPr lang="en-US" dirty="0">
              <a:solidFill>
                <a:schemeClr val="tx1"/>
              </a:solidFill>
            </a:endParaRPr>
          </a:p>
        </p:txBody>
      </p:sp>
      <p:cxnSp>
        <p:nvCxnSpPr>
          <p:cNvPr id="9" name="Straight Connector 8"/>
          <p:cNvCxnSpPr>
            <a:stCxn id="7" idx="6"/>
            <a:endCxn id="8" idx="2"/>
          </p:cNvCxnSpPr>
          <p:nvPr/>
        </p:nvCxnSpPr>
        <p:spPr>
          <a:xfrm>
            <a:off x="6029324" y="4135991"/>
            <a:ext cx="1318243" cy="0"/>
          </a:xfrm>
          <a:prstGeom prst="line">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05722" y="3742718"/>
            <a:ext cx="1478757" cy="369332"/>
          </a:xfrm>
          <a:prstGeom prst="rect">
            <a:avLst/>
          </a:prstGeom>
          <a:noFill/>
        </p:spPr>
        <p:txBody>
          <a:bodyPr wrap="square" rtlCol="0">
            <a:spAutoFit/>
          </a:bodyPr>
          <a:lstStyle/>
          <a:p>
            <a:r>
              <a:rPr lang="en-US" dirty="0" smtClean="0"/>
              <a:t>:</a:t>
            </a:r>
            <a:r>
              <a:rPr lang="en-US" dirty="0" err="1" smtClean="0"/>
              <a:t>marriedTo</a:t>
            </a:r>
            <a:endParaRPr lang="en-US" dirty="0"/>
          </a:p>
        </p:txBody>
      </p:sp>
      <p:sp>
        <p:nvSpPr>
          <p:cNvPr id="11" name="Oval 10"/>
          <p:cNvSpPr/>
          <p:nvPr/>
        </p:nvSpPr>
        <p:spPr>
          <a:xfrm>
            <a:off x="2118336" y="2211939"/>
            <a:ext cx="1600200" cy="1000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r>
              <a:rPr lang="en-US" dirty="0" smtClean="0">
                <a:solidFill>
                  <a:schemeClr val="tx1"/>
                </a:solidFill>
              </a:rPr>
              <a:t>:JoeDoe</a:t>
            </a:r>
            <a:endParaRPr lang="en-US" dirty="0">
              <a:solidFill>
                <a:schemeClr val="tx1"/>
              </a:solidFill>
            </a:endParaRPr>
          </a:p>
        </p:txBody>
      </p:sp>
      <p:cxnSp>
        <p:nvCxnSpPr>
          <p:cNvPr id="12" name="Straight Connector 11"/>
          <p:cNvCxnSpPr>
            <a:stCxn id="11" idx="5"/>
            <a:endCxn id="7" idx="1"/>
          </p:cNvCxnSpPr>
          <p:nvPr/>
        </p:nvCxnSpPr>
        <p:spPr>
          <a:xfrm>
            <a:off x="3484192" y="3065599"/>
            <a:ext cx="1044304" cy="71679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62531" y="3266596"/>
            <a:ext cx="1478757" cy="369332"/>
          </a:xfrm>
          <a:prstGeom prst="rect">
            <a:avLst/>
          </a:prstGeom>
          <a:noFill/>
        </p:spPr>
        <p:txBody>
          <a:bodyPr wrap="square" rtlCol="0">
            <a:spAutoFit/>
          </a:bodyPr>
          <a:lstStyle/>
          <a:p>
            <a:r>
              <a:rPr lang="en-US" dirty="0" smtClean="0"/>
              <a:t>:</a:t>
            </a:r>
            <a:r>
              <a:rPr lang="en-US" dirty="0" err="1" smtClean="0"/>
              <a:t>hasBrother</a:t>
            </a:r>
            <a:endParaRPr lang="en-US" dirty="0"/>
          </a:p>
        </p:txBody>
      </p:sp>
      <p:sp>
        <p:nvSpPr>
          <p:cNvPr id="14" name="Oval 13"/>
          <p:cNvSpPr/>
          <p:nvPr/>
        </p:nvSpPr>
        <p:spPr>
          <a:xfrm>
            <a:off x="-985" y="3635928"/>
            <a:ext cx="1600200" cy="1000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r>
              <a:rPr lang="en-US" dirty="0" smtClean="0">
                <a:solidFill>
                  <a:schemeClr val="tx1"/>
                </a:solidFill>
              </a:rPr>
              <a:t>:DebDoe</a:t>
            </a:r>
            <a:endParaRPr lang="en-US" dirty="0">
              <a:solidFill>
                <a:schemeClr val="tx1"/>
              </a:solidFill>
            </a:endParaRPr>
          </a:p>
        </p:txBody>
      </p:sp>
      <p:sp>
        <p:nvSpPr>
          <p:cNvPr id="15" name="TextBox 14"/>
          <p:cNvSpPr txBox="1"/>
          <p:nvPr/>
        </p:nvSpPr>
        <p:spPr>
          <a:xfrm>
            <a:off x="1412300" y="3239330"/>
            <a:ext cx="1478757" cy="369332"/>
          </a:xfrm>
          <a:prstGeom prst="rect">
            <a:avLst/>
          </a:prstGeom>
          <a:noFill/>
        </p:spPr>
        <p:txBody>
          <a:bodyPr wrap="square" rtlCol="0">
            <a:spAutoFit/>
          </a:bodyPr>
          <a:lstStyle/>
          <a:p>
            <a:r>
              <a:rPr lang="en-US" dirty="0" smtClean="0"/>
              <a:t>:</a:t>
            </a:r>
            <a:r>
              <a:rPr lang="en-US" dirty="0" err="1" smtClean="0"/>
              <a:t>hasBrother</a:t>
            </a:r>
            <a:endParaRPr lang="en-US" dirty="0"/>
          </a:p>
        </p:txBody>
      </p:sp>
      <p:cxnSp>
        <p:nvCxnSpPr>
          <p:cNvPr id="16" name="Straight Connector 15"/>
          <p:cNvCxnSpPr>
            <a:stCxn id="11" idx="3"/>
            <a:endCxn id="14" idx="7"/>
          </p:cNvCxnSpPr>
          <p:nvPr/>
        </p:nvCxnSpPr>
        <p:spPr>
          <a:xfrm flipH="1">
            <a:off x="1364871" y="3065599"/>
            <a:ext cx="987809" cy="716794"/>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5100" y="1153313"/>
            <a:ext cx="0" cy="480457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39951" y="1776518"/>
            <a:ext cx="1396383" cy="369332"/>
          </a:xfrm>
          <a:prstGeom prst="rect">
            <a:avLst/>
          </a:prstGeom>
          <a:noFill/>
        </p:spPr>
        <p:txBody>
          <a:bodyPr wrap="square" rtlCol="0">
            <a:spAutoFit/>
          </a:bodyPr>
          <a:lstStyle/>
          <a:p>
            <a:r>
              <a:rPr lang="en-US" b="1" dirty="0" smtClean="0"/>
              <a:t>System Z</a:t>
            </a:r>
            <a:endParaRPr lang="en-US" b="1" dirty="0"/>
          </a:p>
        </p:txBody>
      </p:sp>
      <p:sp>
        <p:nvSpPr>
          <p:cNvPr id="19" name="TextBox 18"/>
          <p:cNvSpPr txBox="1"/>
          <p:nvPr/>
        </p:nvSpPr>
        <p:spPr>
          <a:xfrm>
            <a:off x="4451967" y="1776518"/>
            <a:ext cx="1396383" cy="369332"/>
          </a:xfrm>
          <a:prstGeom prst="rect">
            <a:avLst/>
          </a:prstGeom>
          <a:noFill/>
        </p:spPr>
        <p:txBody>
          <a:bodyPr wrap="square" rtlCol="0">
            <a:spAutoFit/>
          </a:bodyPr>
          <a:lstStyle/>
          <a:p>
            <a:r>
              <a:rPr lang="en-US" b="1" dirty="0" smtClean="0"/>
              <a:t>System Y</a:t>
            </a:r>
            <a:endParaRPr lang="en-US" b="1" dirty="0"/>
          </a:p>
        </p:txBody>
      </p:sp>
      <p:cxnSp>
        <p:nvCxnSpPr>
          <p:cNvPr id="20" name="Straight Connector 19"/>
          <p:cNvCxnSpPr/>
          <p:nvPr/>
        </p:nvCxnSpPr>
        <p:spPr>
          <a:xfrm>
            <a:off x="3962841" y="1305712"/>
            <a:ext cx="0" cy="480457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42043" y="1776518"/>
            <a:ext cx="1396383" cy="369332"/>
          </a:xfrm>
          <a:prstGeom prst="rect">
            <a:avLst/>
          </a:prstGeom>
          <a:noFill/>
        </p:spPr>
        <p:txBody>
          <a:bodyPr wrap="square" rtlCol="0">
            <a:spAutoFit/>
          </a:bodyPr>
          <a:lstStyle/>
          <a:p>
            <a:r>
              <a:rPr lang="en-US" b="1" dirty="0" smtClean="0"/>
              <a:t>System X</a:t>
            </a:r>
            <a:endParaRPr lang="en-US" b="1" dirty="0"/>
          </a:p>
        </p:txBody>
      </p:sp>
      <p:cxnSp>
        <p:nvCxnSpPr>
          <p:cNvPr id="22" name="Straight Connector 21"/>
          <p:cNvCxnSpPr/>
          <p:nvPr/>
        </p:nvCxnSpPr>
        <p:spPr>
          <a:xfrm>
            <a:off x="3718536" y="2667085"/>
            <a:ext cx="3863375" cy="1070391"/>
          </a:xfrm>
          <a:prstGeom prst="line">
            <a:avLst/>
          </a:prstGeom>
          <a:ln>
            <a:solidFill>
              <a:srgbClr val="FF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12738" y="2606468"/>
            <a:ext cx="1478757" cy="369332"/>
          </a:xfrm>
          <a:prstGeom prst="rect">
            <a:avLst/>
          </a:prstGeom>
          <a:noFill/>
        </p:spPr>
        <p:txBody>
          <a:bodyPr wrap="square" rtlCol="0">
            <a:spAutoFit/>
          </a:bodyPr>
          <a:lstStyle/>
          <a:p>
            <a:r>
              <a:rPr lang="en-US" dirty="0" smtClean="0"/>
              <a:t>:</a:t>
            </a:r>
            <a:r>
              <a:rPr lang="en-US" dirty="0" err="1" smtClean="0"/>
              <a:t>isInLaw</a:t>
            </a:r>
            <a:endParaRPr lang="en-US" dirty="0"/>
          </a:p>
        </p:txBody>
      </p:sp>
      <p:sp>
        <p:nvSpPr>
          <p:cNvPr id="24" name="TextBox 23"/>
          <p:cNvSpPr txBox="1"/>
          <p:nvPr/>
        </p:nvSpPr>
        <p:spPr>
          <a:xfrm>
            <a:off x="2151678" y="4142894"/>
            <a:ext cx="1478757" cy="369332"/>
          </a:xfrm>
          <a:prstGeom prst="rect">
            <a:avLst/>
          </a:prstGeom>
          <a:noFill/>
        </p:spPr>
        <p:txBody>
          <a:bodyPr wrap="square" rtlCol="0">
            <a:spAutoFit/>
          </a:bodyPr>
          <a:lstStyle/>
          <a:p>
            <a:r>
              <a:rPr lang="en-US" dirty="0" smtClean="0"/>
              <a:t>:</a:t>
            </a:r>
            <a:r>
              <a:rPr lang="en-US" dirty="0" err="1" smtClean="0"/>
              <a:t>hasBrother</a:t>
            </a:r>
            <a:endParaRPr lang="en-US" dirty="0"/>
          </a:p>
        </p:txBody>
      </p:sp>
      <p:cxnSp>
        <p:nvCxnSpPr>
          <p:cNvPr id="25" name="Straight Connector 24"/>
          <p:cNvCxnSpPr>
            <a:stCxn id="14" idx="6"/>
            <a:endCxn id="7" idx="2"/>
          </p:cNvCxnSpPr>
          <p:nvPr/>
        </p:nvCxnSpPr>
        <p:spPr>
          <a:xfrm>
            <a:off x="1599215" y="4135991"/>
            <a:ext cx="2671780" cy="0"/>
          </a:xfrm>
          <a:prstGeom prst="line">
            <a:avLst/>
          </a:prstGeom>
          <a:ln>
            <a:solidFill>
              <a:srgbClr val="FF0000"/>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900113" y="4636053"/>
            <a:ext cx="6943725" cy="864636"/>
          </a:xfrm>
          <a:custGeom>
            <a:avLst/>
            <a:gdLst>
              <a:gd name="connsiteX0" fmla="*/ 0 w 7200900"/>
              <a:gd name="connsiteY0" fmla="*/ 171450 h 1401113"/>
              <a:gd name="connsiteX1" fmla="*/ 3943350 w 7200900"/>
              <a:gd name="connsiteY1" fmla="*/ 1400175 h 1401113"/>
              <a:gd name="connsiteX2" fmla="*/ 7200900 w 7200900"/>
              <a:gd name="connsiteY2" fmla="*/ 0 h 1401113"/>
            </a:gdLst>
            <a:ahLst/>
            <a:cxnLst>
              <a:cxn ang="0">
                <a:pos x="connsiteX0" y="connsiteY0"/>
              </a:cxn>
              <a:cxn ang="0">
                <a:pos x="connsiteX1" y="connsiteY1"/>
              </a:cxn>
              <a:cxn ang="0">
                <a:pos x="connsiteX2" y="connsiteY2"/>
              </a:cxn>
            </a:cxnLst>
            <a:rect l="l" t="t" r="r" b="b"/>
            <a:pathLst>
              <a:path w="7200900" h="1401113">
                <a:moveTo>
                  <a:pt x="0" y="171450"/>
                </a:moveTo>
                <a:cubicBezTo>
                  <a:pt x="1371600" y="800100"/>
                  <a:pt x="2743200" y="1428750"/>
                  <a:pt x="3943350" y="1400175"/>
                </a:cubicBezTo>
                <a:cubicBezTo>
                  <a:pt x="5143500" y="1371600"/>
                  <a:pt x="6172200" y="685800"/>
                  <a:pt x="7200900" y="0"/>
                </a:cubicBezTo>
              </a:path>
            </a:pathLst>
          </a:custGeom>
          <a:ln>
            <a:solidFill>
              <a:srgbClr val="FF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270996" y="5098325"/>
            <a:ext cx="1478757" cy="369332"/>
          </a:xfrm>
          <a:prstGeom prst="rect">
            <a:avLst/>
          </a:prstGeom>
          <a:noFill/>
        </p:spPr>
        <p:txBody>
          <a:bodyPr wrap="square" rtlCol="0">
            <a:spAutoFit/>
          </a:bodyPr>
          <a:lstStyle/>
          <a:p>
            <a:r>
              <a:rPr lang="en-US" dirty="0" smtClean="0"/>
              <a:t>:</a:t>
            </a:r>
            <a:r>
              <a:rPr lang="en-US" dirty="0" err="1" smtClean="0"/>
              <a:t>isInLaw</a:t>
            </a:r>
            <a:endParaRPr lang="en-US" dirty="0"/>
          </a:p>
        </p:txBody>
      </p:sp>
      <p:cxnSp>
        <p:nvCxnSpPr>
          <p:cNvPr id="28" name="Straight Connector 27"/>
          <p:cNvCxnSpPr/>
          <p:nvPr/>
        </p:nvCxnSpPr>
        <p:spPr>
          <a:xfrm>
            <a:off x="6740824" y="5865941"/>
            <a:ext cx="769649" cy="0"/>
          </a:xfrm>
          <a:prstGeom prst="line">
            <a:avLst/>
          </a:prstGeom>
          <a:ln>
            <a:solidFill>
              <a:srgbClr val="FF0000"/>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560440" y="5681275"/>
            <a:ext cx="1512121" cy="369332"/>
          </a:xfrm>
          <a:prstGeom prst="rect">
            <a:avLst/>
          </a:prstGeom>
          <a:noFill/>
        </p:spPr>
        <p:txBody>
          <a:bodyPr wrap="square" rtlCol="0">
            <a:spAutoFit/>
          </a:bodyPr>
          <a:lstStyle/>
          <a:p>
            <a:r>
              <a:rPr lang="en-US" dirty="0" smtClean="0"/>
              <a:t>Inferred data</a:t>
            </a:r>
            <a:endParaRPr lang="en-US" dirty="0"/>
          </a:p>
        </p:txBody>
      </p:sp>
      <p:cxnSp>
        <p:nvCxnSpPr>
          <p:cNvPr id="30" name="Straight Connector 29"/>
          <p:cNvCxnSpPr/>
          <p:nvPr/>
        </p:nvCxnSpPr>
        <p:spPr>
          <a:xfrm flipH="1">
            <a:off x="6740824" y="5572613"/>
            <a:ext cx="711578" cy="0"/>
          </a:xfrm>
          <a:prstGeom prst="line">
            <a:avLst/>
          </a:prstGeom>
          <a:ln>
            <a:head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60440" y="5316023"/>
            <a:ext cx="1512122" cy="369332"/>
          </a:xfrm>
          <a:prstGeom prst="rect">
            <a:avLst/>
          </a:prstGeom>
          <a:noFill/>
        </p:spPr>
        <p:txBody>
          <a:bodyPr wrap="square" rtlCol="0">
            <a:spAutoFit/>
          </a:bodyPr>
          <a:lstStyle/>
          <a:p>
            <a:r>
              <a:rPr lang="en-US" dirty="0" smtClean="0"/>
              <a:t>Original data</a:t>
            </a:r>
            <a:endParaRPr lang="en-US" dirty="0"/>
          </a:p>
        </p:txBody>
      </p:sp>
    </p:spTree>
    <p:extLst>
      <p:ext uri="{BB962C8B-B14F-4D97-AF65-F5344CB8AC3E}">
        <p14:creationId xmlns:p14="http://schemas.microsoft.com/office/powerpoint/2010/main" val="33093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No One Size Fits All</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Many types of solutions will require multiple data paradigms</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E.g. Facebook uses MySQL (relational), </a:t>
            </a:r>
            <a:r>
              <a:rPr lang="en-US" sz="1600" b="1" dirty="0" err="1" smtClean="0">
                <a:latin typeface="Verdana" pitchFamily="34" charset="0"/>
              </a:rPr>
              <a:t>Hadoop</a:t>
            </a:r>
            <a:r>
              <a:rPr lang="en-US" sz="1600" b="1" dirty="0" smtClean="0">
                <a:latin typeface="Verdana" pitchFamily="34" charset="0"/>
              </a:rPr>
              <a:t>, Cassandra, Hive, etc., for the different types of processing required</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Be sure to have a </a:t>
            </a:r>
            <a:r>
              <a:rPr lang="en-US" sz="1600" b="1" u="sng" dirty="0" smtClean="0">
                <a:latin typeface="Verdana" pitchFamily="34" charset="0"/>
              </a:rPr>
              <a:t>solid</a:t>
            </a:r>
            <a:r>
              <a:rPr lang="en-US" sz="1600" b="1" dirty="0" smtClean="0">
                <a:latin typeface="Verdana" pitchFamily="34" charset="0"/>
              </a:rPr>
              <a:t> use case before deciding to use  Big Data / NoSQL technology</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Provide solid business and technical justification </a:t>
            </a:r>
          </a:p>
        </p:txBody>
      </p:sp>
      <p:pic>
        <p:nvPicPr>
          <p:cNvPr id="6" name="Picture 2" descr="C:\Users\pete.stiglich\AppData\Local\Microsoft\Windows\Temporary Internet Files\Content.IE5\TG0XKMM7\MC90033429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6553" y="4176579"/>
            <a:ext cx="1003161" cy="117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12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What type of data store to use??</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75" y="1485900"/>
            <a:ext cx="8650322" cy="499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28275" y="1384012"/>
            <a:ext cx="2667325" cy="1077218"/>
          </a:xfrm>
          <a:prstGeom prst="rect">
            <a:avLst/>
          </a:prstGeom>
          <a:noFill/>
        </p:spPr>
        <p:txBody>
          <a:bodyPr wrap="square" lIns="91440" tIns="45720" rIns="91440" bIns="45720">
            <a:spAutoFit/>
          </a:bodyPr>
          <a:lstStyle/>
          <a:p>
            <a:pPr algn="ctr"/>
            <a:r>
              <a:rPr lang="en-US" sz="3200" b="1" u="sng"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General</a:t>
            </a:r>
            <a:r>
              <a:rPr lang="en-US" sz="32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guidelines…</a:t>
            </a:r>
          </a:p>
        </p:txBody>
      </p:sp>
    </p:spTree>
    <p:extLst>
      <p:ext uri="{BB962C8B-B14F-4D97-AF65-F5344CB8AC3E}">
        <p14:creationId xmlns:p14="http://schemas.microsoft.com/office/powerpoint/2010/main" val="3550245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7" y="4638557"/>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Big Data impact on Application Development and Data Management </a:t>
            </a:r>
            <a:endParaRPr lang="en-US" sz="2400" b="1" dirty="0">
              <a:latin typeface="Verdana" pitchFamily="34" charset="0"/>
            </a:endParaRPr>
          </a:p>
        </p:txBody>
      </p:sp>
    </p:spTree>
    <p:extLst>
      <p:ext uri="{BB962C8B-B14F-4D97-AF65-F5344CB8AC3E}">
        <p14:creationId xmlns:p14="http://schemas.microsoft.com/office/powerpoint/2010/main" val="2788221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ACID / CAP / BASE</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dirty="0"/>
              <a:t>If your </a:t>
            </a:r>
            <a:r>
              <a:rPr lang="en-US" sz="1600" u="sng" dirty="0"/>
              <a:t>transaction processing</a:t>
            </a:r>
            <a:r>
              <a:rPr lang="en-US" sz="1600" dirty="0"/>
              <a:t> application </a:t>
            </a:r>
            <a:r>
              <a:rPr lang="en-US" sz="1600" dirty="0" smtClean="0"/>
              <a:t>must be ACID compliant, you must use </a:t>
            </a:r>
            <a:r>
              <a:rPr lang="en-US" sz="1600" dirty="0"/>
              <a:t>an RDBMS (or </a:t>
            </a:r>
            <a:r>
              <a:rPr lang="en-US" sz="1600" dirty="0" smtClean="0"/>
              <a:t>ODBMS)</a:t>
            </a:r>
          </a:p>
          <a:p>
            <a:pPr marL="285750" indent="-285750" defTabSz="914400">
              <a:lnSpc>
                <a:spcPct val="105000"/>
              </a:lnSpc>
              <a:spcBef>
                <a:spcPct val="100000"/>
              </a:spcBef>
              <a:buClr>
                <a:schemeClr val="tx1"/>
              </a:buClr>
              <a:buFont typeface="Wingdings" pitchFamily="2" charset="2"/>
              <a:buChar char="§"/>
            </a:pPr>
            <a:r>
              <a:rPr lang="en-US" sz="1600" dirty="0" smtClean="0"/>
              <a:t>ACID – Atomic, Consistent, Isolated, Durable</a:t>
            </a:r>
          </a:p>
          <a:p>
            <a:pPr marL="742950" lvl="1" indent="-285750" defTabSz="914400">
              <a:lnSpc>
                <a:spcPct val="105000"/>
              </a:lnSpc>
              <a:spcBef>
                <a:spcPct val="100000"/>
              </a:spcBef>
              <a:buClr>
                <a:schemeClr val="tx1"/>
              </a:buClr>
              <a:buFont typeface="Wingdings" pitchFamily="2" charset="2"/>
              <a:buChar char="§"/>
            </a:pPr>
            <a:endParaRPr lang="en-US" sz="1600" dirty="0" smtClean="0"/>
          </a:p>
          <a:p>
            <a:pPr marL="742950" lvl="1" indent="-285750" defTabSz="914400">
              <a:lnSpc>
                <a:spcPct val="105000"/>
              </a:lnSpc>
              <a:spcBef>
                <a:spcPct val="100000"/>
              </a:spcBef>
              <a:buClr>
                <a:schemeClr val="tx1"/>
              </a:buClr>
              <a:buFont typeface="Wingdings" pitchFamily="2" charset="2"/>
              <a:buChar char="§"/>
            </a:pPr>
            <a:endParaRPr lang="en-US" sz="1600" dirty="0"/>
          </a:p>
          <a:p>
            <a:pPr marL="742950" lvl="1" indent="-285750" defTabSz="914400">
              <a:lnSpc>
                <a:spcPct val="105000"/>
              </a:lnSpc>
              <a:spcBef>
                <a:spcPct val="100000"/>
              </a:spcBef>
              <a:buClr>
                <a:schemeClr val="tx1"/>
              </a:buClr>
              <a:buFont typeface="Wingdings" pitchFamily="2" charset="2"/>
              <a:buChar char="§"/>
            </a:pPr>
            <a:endParaRPr lang="en-US" sz="1600" dirty="0" smtClean="0"/>
          </a:p>
          <a:p>
            <a:pPr marL="285750" indent="-285750" defTabSz="914400">
              <a:lnSpc>
                <a:spcPct val="105000"/>
              </a:lnSpc>
              <a:spcBef>
                <a:spcPct val="100000"/>
              </a:spcBef>
              <a:buClr>
                <a:schemeClr val="tx1"/>
              </a:buClr>
              <a:buFont typeface="Wingdings" pitchFamily="2" charset="2"/>
              <a:buChar char="§"/>
            </a:pPr>
            <a:r>
              <a:rPr lang="en-US" sz="1600" dirty="0" smtClean="0"/>
              <a:t>Not all transactions require ACID – eventual consistency may be adequate</a:t>
            </a:r>
          </a:p>
          <a:p>
            <a:pPr marL="285750" indent="-285750" defTabSz="914400">
              <a:lnSpc>
                <a:spcPct val="105000"/>
              </a:lnSpc>
              <a:spcBef>
                <a:spcPct val="100000"/>
              </a:spcBef>
              <a:buClr>
                <a:schemeClr val="tx1"/>
              </a:buClr>
              <a:buFont typeface="Wingdings" pitchFamily="2" charset="2"/>
              <a:buChar char="§"/>
            </a:pPr>
            <a:endParaRPr lang="en-US" sz="1600" dirty="0" smtClean="0"/>
          </a:p>
        </p:txBody>
      </p:sp>
      <p:sp>
        <p:nvSpPr>
          <p:cNvPr id="7" name="TextBox 6"/>
          <p:cNvSpPr txBox="1"/>
          <p:nvPr/>
        </p:nvSpPr>
        <p:spPr>
          <a:xfrm>
            <a:off x="1416287" y="3028931"/>
            <a:ext cx="6189195" cy="954107"/>
          </a:xfrm>
          <a:prstGeom prst="rect">
            <a:avLst/>
          </a:prstGeom>
          <a:noFill/>
        </p:spPr>
        <p:txBody>
          <a:bodyPr wrap="none" rtlCol="0">
            <a:spAutoFit/>
          </a:bodyPr>
          <a:lstStyle/>
          <a:p>
            <a:r>
              <a:rPr lang="en-US" sz="1400" b="1" dirty="0"/>
              <a:t>Atomic</a:t>
            </a:r>
            <a:r>
              <a:rPr lang="en-US" sz="1400" dirty="0"/>
              <a:t> – All tasks in a transaction succeed – or none do</a:t>
            </a:r>
          </a:p>
          <a:p>
            <a:r>
              <a:rPr lang="en-US" sz="1400" b="1" dirty="0"/>
              <a:t>Consistent</a:t>
            </a:r>
            <a:r>
              <a:rPr lang="en-US" sz="1400" dirty="0"/>
              <a:t> – Adheres to </a:t>
            </a:r>
            <a:r>
              <a:rPr lang="en-US" sz="1400" dirty="0" err="1"/>
              <a:t>db</a:t>
            </a:r>
            <a:r>
              <a:rPr lang="en-US" sz="1400" dirty="0"/>
              <a:t> rules, no partially completed transactions</a:t>
            </a:r>
          </a:p>
          <a:p>
            <a:r>
              <a:rPr lang="en-US" sz="1400" b="1" dirty="0"/>
              <a:t>Isolated</a:t>
            </a:r>
            <a:r>
              <a:rPr lang="en-US" sz="1400" dirty="0"/>
              <a:t> – Transactions can’t see data from other uncommitted transactions</a:t>
            </a:r>
          </a:p>
          <a:p>
            <a:r>
              <a:rPr lang="en-US" sz="1400" b="1" dirty="0"/>
              <a:t>Durable</a:t>
            </a:r>
            <a:r>
              <a:rPr lang="en-US" sz="1400" dirty="0"/>
              <a:t> – Committed transaction persists even if system fails</a:t>
            </a:r>
          </a:p>
        </p:txBody>
      </p:sp>
      <p:pic>
        <p:nvPicPr>
          <p:cNvPr id="8" name="Picture 4" descr="C:\Users\pete.stiglich\AppData\Local\Microsoft\Windows\Temporary Internet Files\Content.IE5\CQWFH1B1\MP90044863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001" y="4997885"/>
            <a:ext cx="13970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pete.stiglich\AppData\Local\Microsoft\Windows\Temporary Internet Files\Content.IE5\PO7PQ5AR\MC900441767[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2023" y="4818688"/>
            <a:ext cx="1057275" cy="1057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57203" y="5290927"/>
            <a:ext cx="1714500" cy="461665"/>
          </a:xfrm>
          <a:prstGeom prst="rect">
            <a:avLst/>
          </a:prstGeom>
          <a:noFill/>
        </p:spPr>
        <p:txBody>
          <a:bodyPr wrap="square" rtlCol="0">
            <a:spAutoFit/>
          </a:bodyPr>
          <a:lstStyle/>
          <a:p>
            <a:r>
              <a:rPr lang="en-US" sz="2400" b="1" dirty="0" smtClean="0"/>
              <a:t>Vs..</a:t>
            </a:r>
            <a:endParaRPr lang="en-US" sz="2400" b="1" dirty="0"/>
          </a:p>
        </p:txBody>
      </p:sp>
      <p:pic>
        <p:nvPicPr>
          <p:cNvPr id="11" name="Picture 6" descr="C:\Users\pete.stiglich\AppData\Local\Microsoft\Windows\Temporary Internet Files\Content.IE5\TG0XKMM7\MP900442247[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9286" y="4997885"/>
            <a:ext cx="750890" cy="112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62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ACID / CAP / BASE</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8205036"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b="1" dirty="0" smtClean="0"/>
              <a:t>Brewer’s CAP </a:t>
            </a:r>
            <a:r>
              <a:rPr lang="en-US" sz="1600" b="1" dirty="0" err="1" smtClean="0"/>
              <a:t>theorum</a:t>
            </a:r>
            <a:r>
              <a:rPr lang="en-US" sz="1600" b="1" dirty="0" smtClean="0"/>
              <a:t> for distributed database </a:t>
            </a:r>
          </a:p>
          <a:p>
            <a:pPr marL="742950" lvl="1" indent="-285750" defTabSz="914400">
              <a:lnSpc>
                <a:spcPct val="105000"/>
              </a:lnSpc>
              <a:spcBef>
                <a:spcPct val="100000"/>
              </a:spcBef>
              <a:buClr>
                <a:schemeClr val="tx1"/>
              </a:buClr>
              <a:buFont typeface="Wingdings" pitchFamily="2" charset="2"/>
              <a:buChar char="§"/>
            </a:pPr>
            <a:r>
              <a:rPr lang="en-US" sz="1600" b="1" dirty="0" smtClean="0"/>
              <a:t>C</a:t>
            </a:r>
            <a:r>
              <a:rPr lang="en-US" sz="1600" dirty="0" smtClean="0"/>
              <a:t>onsistency, </a:t>
            </a:r>
            <a:r>
              <a:rPr lang="en-US" sz="1600" b="1" dirty="0" smtClean="0"/>
              <a:t>A</a:t>
            </a:r>
            <a:r>
              <a:rPr lang="en-US" sz="1600" dirty="0" smtClean="0"/>
              <a:t>vailability, </a:t>
            </a:r>
            <a:r>
              <a:rPr lang="en-US" sz="1600" b="1" dirty="0" smtClean="0"/>
              <a:t>P</a:t>
            </a:r>
            <a:r>
              <a:rPr lang="en-US" sz="1600" dirty="0" smtClean="0"/>
              <a:t>artition Tolerance  - Pick 2!</a:t>
            </a:r>
          </a:p>
          <a:p>
            <a:pPr marL="285750" indent="-285750" defTabSz="914400">
              <a:lnSpc>
                <a:spcPct val="105000"/>
              </a:lnSpc>
              <a:spcBef>
                <a:spcPct val="100000"/>
              </a:spcBef>
              <a:buClr>
                <a:schemeClr val="tx1"/>
              </a:buClr>
              <a:buFont typeface="Wingdings" pitchFamily="2" charset="2"/>
              <a:buChar char="§"/>
            </a:pPr>
            <a:r>
              <a:rPr lang="en-US" sz="1600" b="1" dirty="0" smtClean="0"/>
              <a:t>For Big Data, BASE is alternative for ACID</a:t>
            </a:r>
          </a:p>
          <a:p>
            <a:pPr marL="285750" indent="-285750" defTabSz="914400">
              <a:lnSpc>
                <a:spcPct val="105000"/>
              </a:lnSpc>
              <a:spcBef>
                <a:spcPct val="100000"/>
              </a:spcBef>
              <a:buClr>
                <a:schemeClr val="tx1"/>
              </a:buClr>
              <a:buFont typeface="Wingdings" pitchFamily="2" charset="2"/>
              <a:buChar char="§"/>
            </a:pPr>
            <a:endParaRPr lang="en-US" sz="1600" b="1" dirty="0" smtClean="0"/>
          </a:p>
          <a:p>
            <a:pPr lvl="1"/>
            <a:r>
              <a:rPr lang="en-US" sz="1400" b="1" dirty="0" smtClean="0"/>
              <a:t>B</a:t>
            </a:r>
            <a:r>
              <a:rPr lang="en-US" sz="1400" dirty="0" smtClean="0"/>
              <a:t>asically </a:t>
            </a:r>
            <a:r>
              <a:rPr lang="en-US" sz="1400" b="1" dirty="0"/>
              <a:t>A</a:t>
            </a:r>
            <a:r>
              <a:rPr lang="en-US" sz="1400" dirty="0"/>
              <a:t>vailable – data will be available for requests, might not be </a:t>
            </a:r>
            <a:r>
              <a:rPr lang="en-US" sz="1400" dirty="0" smtClean="0"/>
              <a:t>consistent</a:t>
            </a:r>
          </a:p>
          <a:p>
            <a:pPr lvl="1"/>
            <a:endParaRPr lang="en-US" sz="1400" dirty="0"/>
          </a:p>
          <a:p>
            <a:pPr lvl="1"/>
            <a:r>
              <a:rPr lang="en-US" sz="1400" b="1" dirty="0"/>
              <a:t>S</a:t>
            </a:r>
            <a:r>
              <a:rPr lang="en-US" sz="1400" dirty="0"/>
              <a:t>oft state – due to eventual consistency, the system might be continually </a:t>
            </a:r>
            <a:r>
              <a:rPr lang="en-US" sz="1400" dirty="0" smtClean="0"/>
              <a:t>changing</a:t>
            </a:r>
          </a:p>
          <a:p>
            <a:pPr lvl="1"/>
            <a:endParaRPr lang="en-US" sz="1400" dirty="0"/>
          </a:p>
          <a:p>
            <a:pPr lvl="1"/>
            <a:r>
              <a:rPr lang="en-US" sz="1400" b="1" dirty="0" smtClean="0"/>
              <a:t>E</a:t>
            </a:r>
            <a:r>
              <a:rPr lang="en-US" sz="1400" dirty="0" smtClean="0"/>
              <a:t>ventually </a:t>
            </a:r>
            <a:r>
              <a:rPr lang="en-US" sz="1400" dirty="0"/>
              <a:t>consistent – the system will eventually be consistent when input </a:t>
            </a:r>
            <a:r>
              <a:rPr lang="en-US" sz="1400" dirty="0" smtClean="0"/>
              <a:t>stops</a:t>
            </a:r>
          </a:p>
          <a:p>
            <a:pPr lvl="1"/>
            <a:endParaRPr lang="en-US" sz="1600" dirty="0"/>
          </a:p>
          <a:p>
            <a:pPr marL="285750" indent="-285750">
              <a:buFont typeface="Arial" pitchFamily="34" charset="0"/>
              <a:buChar char="•"/>
            </a:pPr>
            <a:r>
              <a:rPr lang="en-US" sz="1600" b="1" dirty="0"/>
              <a:t>Example: </a:t>
            </a:r>
            <a:r>
              <a:rPr lang="en-US" sz="1600" b="1" dirty="0" err="1" smtClean="0"/>
              <a:t>HBase</a:t>
            </a:r>
            <a:r>
              <a:rPr lang="en-US" sz="1600" b="1" dirty="0" smtClean="0"/>
              <a:t> </a:t>
            </a:r>
            <a:r>
              <a:rPr lang="en-US" sz="1600" b="1" dirty="0"/>
              <a:t>every transaction will execute, but only the most recent for a key will persist (LILO – last in, last out) – no locking</a:t>
            </a:r>
          </a:p>
          <a:p>
            <a:pPr marL="285750" indent="-285750">
              <a:buFont typeface="Arial" pitchFamily="34" charset="0"/>
              <a:buChar char="•"/>
            </a:pPr>
            <a:endParaRPr lang="en-US" sz="1600" dirty="0" smtClean="0"/>
          </a:p>
          <a:p>
            <a:pPr marL="742950" lvl="1" indent="-285750" defTabSz="914400">
              <a:lnSpc>
                <a:spcPct val="105000"/>
              </a:lnSpc>
              <a:spcBef>
                <a:spcPct val="100000"/>
              </a:spcBef>
              <a:buClr>
                <a:schemeClr val="tx1"/>
              </a:buClr>
              <a:buFont typeface="Wingdings" pitchFamily="2" charset="2"/>
              <a:buChar char="§"/>
            </a:pPr>
            <a:endParaRPr lang="en-US" sz="1600" dirty="0" smtClean="0"/>
          </a:p>
        </p:txBody>
      </p:sp>
      <p:pic>
        <p:nvPicPr>
          <p:cNvPr id="12" name="Picture 4" descr="C:\Users\pete.stiglich\AppData\Local\Microsoft\Windows\Temporary Internet Files\Content.IE5\LUF8QE9M\MP90031375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9362" y="2680550"/>
            <a:ext cx="1063625" cy="1611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pete.stiglich\AppData\Local\Microsoft\Windows\Temporary Internet Files\Content.IE5\RD5FCYS8\MC900296211[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50" y="1507787"/>
            <a:ext cx="1048660" cy="97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98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Data Management</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8205036"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b="1" dirty="0" smtClean="0"/>
              <a:t>Security not as mature with NoSQL – might use OS level encryption (e.g.,, IBM </a:t>
            </a:r>
            <a:r>
              <a:rPr lang="en-US" sz="1600" b="1" dirty="0" err="1" smtClean="0"/>
              <a:t>Guardium</a:t>
            </a:r>
            <a:r>
              <a:rPr lang="en-US" sz="1600" b="1" dirty="0" smtClean="0"/>
              <a:t> Encryption Expert, </a:t>
            </a:r>
            <a:r>
              <a:rPr lang="en-US" sz="1600" b="1" dirty="0" err="1" smtClean="0"/>
              <a:t>Gazzanga</a:t>
            </a:r>
            <a:r>
              <a:rPr lang="en-US" sz="1600" b="1" dirty="0" smtClean="0"/>
              <a:t>)  - </a:t>
            </a:r>
            <a:r>
              <a:rPr lang="en-US" sz="1600" b="1" dirty="0" err="1" smtClean="0"/>
              <a:t>encyrpt</a:t>
            </a:r>
            <a:r>
              <a:rPr lang="en-US" sz="1600" b="1" dirty="0" smtClean="0"/>
              <a:t>/decrypt at IO level</a:t>
            </a:r>
          </a:p>
          <a:p>
            <a:pPr marL="285750" indent="-285750" defTabSz="914400">
              <a:lnSpc>
                <a:spcPct val="105000"/>
              </a:lnSpc>
              <a:spcBef>
                <a:spcPct val="100000"/>
              </a:spcBef>
              <a:buClr>
                <a:schemeClr val="tx1"/>
              </a:buClr>
              <a:buFont typeface="Wingdings" pitchFamily="2" charset="2"/>
              <a:buChar char="§"/>
            </a:pPr>
            <a:r>
              <a:rPr lang="en-US" sz="1600" b="1" dirty="0" smtClean="0"/>
              <a:t>Data Governance needs to oversee Big Data – new knowledge uncovered can lead to risks -  privacy, intellectual property, regulatory compliance, etc.</a:t>
            </a:r>
          </a:p>
          <a:p>
            <a:pPr marL="285750" indent="-285750">
              <a:buFont typeface="Arial" pitchFamily="34" charset="0"/>
              <a:buChar char="•"/>
            </a:pPr>
            <a:endParaRPr lang="en-US" sz="1600" dirty="0" smtClean="0"/>
          </a:p>
          <a:p>
            <a:pPr marL="285750" indent="-285750">
              <a:buFont typeface="Arial" pitchFamily="34" charset="0"/>
              <a:buChar char="•"/>
            </a:pPr>
            <a:r>
              <a:rPr lang="en-US" sz="1600" b="1" dirty="0" smtClean="0"/>
              <a:t>Physical Data Modeling less important – due to “schema-less” nature of NoSQL</a:t>
            </a:r>
          </a:p>
          <a:p>
            <a:pPr marL="285750" indent="-285750">
              <a:buFont typeface="Arial" pitchFamily="34" charset="0"/>
              <a:buChar char="•"/>
            </a:pPr>
            <a:endParaRPr lang="en-US" sz="1600" dirty="0" smtClean="0"/>
          </a:p>
          <a:p>
            <a:pPr marL="742950" lvl="1" indent="-285750">
              <a:buFont typeface="Arial" pitchFamily="34" charset="0"/>
              <a:buChar char="•"/>
            </a:pPr>
            <a:r>
              <a:rPr lang="en-US" sz="1600" dirty="0" smtClean="0"/>
              <a:t>Conceptual Modeling still important for understanding business objects and relationships</a:t>
            </a:r>
          </a:p>
          <a:p>
            <a:pPr marL="742950" lvl="1" indent="-285750">
              <a:buFont typeface="Arial" pitchFamily="34" charset="0"/>
              <a:buChar char="•"/>
            </a:pPr>
            <a:r>
              <a:rPr lang="en-US" sz="1600" dirty="0" smtClean="0"/>
              <a:t>Semantic modeling – inform ontologies which enable inferencing</a:t>
            </a:r>
          </a:p>
          <a:p>
            <a:pPr marL="742950" lvl="1" indent="-285750">
              <a:buFont typeface="Arial" pitchFamily="34" charset="0"/>
              <a:buChar char="•"/>
            </a:pPr>
            <a:r>
              <a:rPr lang="en-US" sz="1600" dirty="0" smtClean="0"/>
              <a:t>Logical Data Modeling still useful for reasoning and communicating about how data will be organized </a:t>
            </a:r>
          </a:p>
          <a:p>
            <a:pPr marL="285750" indent="-285750">
              <a:buFont typeface="Arial" pitchFamily="34" charset="0"/>
              <a:buChar char="•"/>
            </a:pPr>
            <a:endParaRPr lang="en-US" sz="1600" b="1" dirty="0" smtClean="0"/>
          </a:p>
          <a:p>
            <a:pPr marL="285750" indent="-285750">
              <a:buFont typeface="Arial" pitchFamily="34" charset="0"/>
              <a:buChar char="•"/>
            </a:pPr>
            <a:r>
              <a:rPr lang="en-US" sz="1600" b="1" dirty="0" smtClean="0"/>
              <a:t>Due to schema-less nature of NoSQL – metadata management will be more important!  </a:t>
            </a:r>
          </a:p>
          <a:p>
            <a:pPr marL="742950" lvl="1" indent="-285750">
              <a:buFont typeface="Arial" pitchFamily="34" charset="0"/>
              <a:buChar char="•"/>
            </a:pPr>
            <a:r>
              <a:rPr lang="en-US" sz="1600" dirty="0" smtClean="0"/>
              <a:t>E.g., wide-column store with billions of records and millions of variable columns – useless unless you have the metadata to understand the data</a:t>
            </a:r>
          </a:p>
          <a:p>
            <a:pPr marL="285750" indent="-285750">
              <a:buFont typeface="Arial" pitchFamily="34" charset="0"/>
              <a:buChar char="•"/>
            </a:pPr>
            <a:endParaRPr lang="en-US" sz="1600" dirty="0"/>
          </a:p>
          <a:p>
            <a:pPr marL="285750" indent="-285750">
              <a:buFont typeface="Arial" pitchFamily="34" charset="0"/>
              <a:buChar char="•"/>
            </a:pPr>
            <a:endParaRPr lang="en-US" sz="1600" dirty="0"/>
          </a:p>
          <a:p>
            <a:pPr marL="742950" lvl="1" indent="-285750">
              <a:buFont typeface="Arial" pitchFamily="34" charset="0"/>
              <a:buChar char="•"/>
            </a:pPr>
            <a:endParaRPr lang="en-US" sz="1600" dirty="0" smtClean="0"/>
          </a:p>
          <a:p>
            <a:pPr marL="742950" lvl="1" indent="-285750" defTabSz="914400">
              <a:lnSpc>
                <a:spcPct val="105000"/>
              </a:lnSpc>
              <a:spcBef>
                <a:spcPct val="100000"/>
              </a:spcBef>
              <a:buClr>
                <a:schemeClr val="tx1"/>
              </a:buClr>
              <a:buFont typeface="Wingdings" pitchFamily="2" charset="2"/>
              <a:buChar char="§"/>
            </a:pPr>
            <a:endParaRPr lang="en-US" sz="1600" dirty="0" smtClean="0"/>
          </a:p>
        </p:txBody>
      </p:sp>
    </p:spTree>
    <p:extLst>
      <p:ext uri="{BB962C8B-B14F-4D97-AF65-F5344CB8AC3E}">
        <p14:creationId xmlns:p14="http://schemas.microsoft.com/office/powerpoint/2010/main" val="64587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Key Takeaway Points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8037676"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Big Data technologies represent a major paradigm shift – and is here to stay!</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Big Data enables “all” the data to be leveraged for new insight– clinical notes, medical literature, OR videos, X-rays, consultation recordings, streaming medical device data, etc.</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More </a:t>
            </a:r>
            <a:r>
              <a:rPr lang="en-US" sz="1600" b="1" dirty="0">
                <a:latin typeface="Verdana" pitchFamily="34" charset="0"/>
              </a:rPr>
              <a:t>intelligent </a:t>
            </a:r>
            <a:r>
              <a:rPr lang="en-US" sz="1600" b="1" dirty="0" smtClean="0">
                <a:latin typeface="Verdana" pitchFamily="34" charset="0"/>
              </a:rPr>
              <a:t>enterprise – more efficient and prevalent advanced analytics (predictive data mining, text mining, etc.)</a:t>
            </a: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Big Data will affect application development and data management</a:t>
            </a:r>
            <a:endParaRPr lang="en-US" sz="1600" b="1" dirty="0">
              <a:latin typeface="Verdana" pitchFamily="34" charset="0"/>
            </a:endParaRPr>
          </a:p>
        </p:txBody>
      </p:sp>
      <p:pic>
        <p:nvPicPr>
          <p:cNvPr id="2051" name="Picture 3" descr="C:\Users\pete.stiglich\AppData\Local\Microsoft\Windows\Temporary Internet Files\Content.IE5\JA6SYJAL\MC90044212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958" y="5673147"/>
            <a:ext cx="942542" cy="942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ete.stiglich\AppData\Local\Microsoft\Windows\Temporary Internet Files\Content.IE5\FN4OZPCR\MC90043390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51" y="5789467"/>
            <a:ext cx="857251"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9051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531EA04-2B9B-4806-9A3D-C647CEC2B47B}" type="slidenum">
              <a:rPr lang="en-US" smtClean="0"/>
              <a:pPr>
                <a:defRPr/>
              </a:pPr>
              <a:t>40</a:t>
            </a:fld>
            <a:endParaRPr lang="en-US" dirty="0"/>
          </a:p>
        </p:txBody>
      </p:sp>
      <p:sp>
        <p:nvSpPr>
          <p:cNvPr id="3" name="Title 6"/>
          <p:cNvSpPr txBox="1">
            <a:spLocks/>
          </p:cNvSpPr>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defTabSz="457200" rtl="0" eaLnBrk="0" fontAlgn="base" hangingPunct="0">
              <a:spcBef>
                <a:spcPct val="0"/>
              </a:spcBef>
              <a:spcAft>
                <a:spcPct val="0"/>
              </a:spcAft>
              <a:defRPr sz="2000" b="1" kern="1200">
                <a:solidFill>
                  <a:schemeClr val="tx1"/>
                </a:solidFill>
                <a:latin typeface="Verdana"/>
                <a:ea typeface="Verdana" pitchFamily="34" charset="0"/>
                <a:cs typeface="Verdana"/>
              </a:defRPr>
            </a:lvl1pPr>
            <a:lvl2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defTabSz="457200" rtl="0" fontAlgn="base">
              <a:spcBef>
                <a:spcPct val="0"/>
              </a:spcBef>
              <a:spcAft>
                <a:spcPct val="0"/>
              </a:spcAft>
              <a:defRPr sz="2000" b="1">
                <a:solidFill>
                  <a:schemeClr val="tx1"/>
                </a:solidFill>
                <a:latin typeface="Verdana" pitchFamily="34" charset="0"/>
              </a:defRPr>
            </a:lvl6pPr>
            <a:lvl7pPr marL="914400" algn="r" defTabSz="457200" rtl="0" fontAlgn="base">
              <a:spcBef>
                <a:spcPct val="0"/>
              </a:spcBef>
              <a:spcAft>
                <a:spcPct val="0"/>
              </a:spcAft>
              <a:defRPr sz="2000" b="1">
                <a:solidFill>
                  <a:schemeClr val="tx1"/>
                </a:solidFill>
                <a:latin typeface="Verdana" pitchFamily="34" charset="0"/>
              </a:defRPr>
            </a:lvl7pPr>
            <a:lvl8pPr marL="1371600" algn="r" defTabSz="457200" rtl="0" fontAlgn="base">
              <a:spcBef>
                <a:spcPct val="0"/>
              </a:spcBef>
              <a:spcAft>
                <a:spcPct val="0"/>
              </a:spcAft>
              <a:defRPr sz="2000" b="1">
                <a:solidFill>
                  <a:schemeClr val="tx1"/>
                </a:solidFill>
                <a:latin typeface="Verdana" pitchFamily="34" charset="0"/>
              </a:defRPr>
            </a:lvl8pPr>
            <a:lvl9pPr marL="1828800" algn="r" defTabSz="457200" rtl="0" fontAlgn="base">
              <a:spcBef>
                <a:spcPct val="0"/>
              </a:spcBef>
              <a:spcAft>
                <a:spcPct val="0"/>
              </a:spcAft>
              <a:defRPr sz="2000" b="1">
                <a:solidFill>
                  <a:schemeClr val="tx1"/>
                </a:solidFill>
                <a:latin typeface="Verdana" pitchFamily="34" charset="0"/>
              </a:defRPr>
            </a:lvl9pPr>
          </a:lstStyle>
          <a:p>
            <a:r>
              <a:rPr lang="en-US" dirty="0" smtClean="0">
                <a:latin typeface="Verdana" pitchFamily="34" charset="0"/>
                <a:cs typeface="Verdana" pitchFamily="34" charset="0"/>
              </a:rPr>
              <a:t>Getting started</a:t>
            </a:r>
          </a:p>
        </p:txBody>
      </p:sp>
      <p:sp>
        <p:nvSpPr>
          <p:cNvPr id="5" name="Rectangle 3"/>
          <p:cNvSpPr>
            <a:spLocks noChangeArrowheads="1"/>
          </p:cNvSpPr>
          <p:nvPr/>
        </p:nvSpPr>
        <p:spPr bwMode="auto">
          <a:xfrm>
            <a:off x="749569" y="1753640"/>
            <a:ext cx="8205036" cy="2306638"/>
          </a:xfrm>
          <a:prstGeom prst="rect">
            <a:avLst/>
          </a:prstGeom>
          <a:noFill/>
          <a:ln w="9525">
            <a:noFill/>
            <a:miter lim="800000"/>
            <a:headEnd/>
            <a:tailEnd/>
          </a:ln>
        </p:spPr>
        <p:txBody>
          <a:bodyPr/>
          <a:lstStyle/>
          <a:p>
            <a:pPr marL="285750" indent="-285750">
              <a:buFont typeface="Arial" pitchFamily="34" charset="0"/>
              <a:buChar char="•"/>
            </a:pPr>
            <a:r>
              <a:rPr lang="en-US" sz="1600" dirty="0" smtClean="0"/>
              <a:t>Data Scientist is a key role in Big Data – requires statistics, data modeling, and programming skills.  Not many around and expect to pay $$$’s.</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Big Data technologies represent a significant paradigm shift.  Be sure to allow budget for training, sandbox environment, etc. </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Start small with Big Data </a:t>
            </a:r>
            <a:r>
              <a:rPr lang="en-US" sz="1600" dirty="0" smtClean="0">
                <a:sym typeface="Wingdings" pitchFamily="2" charset="2"/>
              </a:rPr>
              <a:t>.    Start with a single use case – allocate significant amount of time for learning curve, and environment setup, testing, tuning, management.  </a:t>
            </a:r>
          </a:p>
          <a:p>
            <a:pPr marL="285750" indent="-285750">
              <a:buFont typeface="Arial" pitchFamily="34" charset="0"/>
              <a:buChar char="•"/>
            </a:pPr>
            <a:endParaRPr lang="en-US" sz="1600" dirty="0">
              <a:sym typeface="Wingdings" pitchFamily="2" charset="2"/>
            </a:endParaRPr>
          </a:p>
          <a:p>
            <a:pPr marL="285750" indent="-285750">
              <a:buFont typeface="Arial" pitchFamily="34" charset="0"/>
              <a:buChar char="•"/>
            </a:pPr>
            <a:r>
              <a:rPr lang="en-US" sz="1600" dirty="0" smtClean="0">
                <a:sym typeface="Wingdings" pitchFamily="2" charset="2"/>
              </a:rPr>
              <a:t>Working with open source software can present challenges.  Investigate purchase of value added software for simplification.  Tools such as IBM Big Insights, EMC </a:t>
            </a:r>
            <a:r>
              <a:rPr lang="en-US" sz="1600" dirty="0" err="1" smtClean="0">
                <a:sym typeface="Wingdings" pitchFamily="2" charset="2"/>
              </a:rPr>
              <a:t>Greenplum</a:t>
            </a:r>
            <a:r>
              <a:rPr lang="en-US" sz="1600" dirty="0" smtClean="0">
                <a:sym typeface="Wingdings" pitchFamily="2" charset="2"/>
              </a:rPr>
              <a:t> UAP (Unified Analytics Platform) adds analytical, administration, workflow, security, and other functionality.  </a:t>
            </a:r>
            <a:endParaRPr lang="en-US" sz="1600" dirty="0"/>
          </a:p>
          <a:p>
            <a:pPr marL="742950" lvl="1" indent="-285750">
              <a:buFont typeface="Arial" pitchFamily="34" charset="0"/>
              <a:buChar char="•"/>
            </a:pPr>
            <a:endParaRPr lang="en-US" sz="1600" dirty="0" smtClean="0"/>
          </a:p>
          <a:p>
            <a:pPr marL="742950" lvl="1" indent="-285750" defTabSz="914400">
              <a:lnSpc>
                <a:spcPct val="105000"/>
              </a:lnSpc>
              <a:spcBef>
                <a:spcPct val="100000"/>
              </a:spcBef>
              <a:buClr>
                <a:schemeClr val="tx1"/>
              </a:buClr>
              <a:buFont typeface="Wingdings" pitchFamily="2" charset="2"/>
              <a:buChar char="§"/>
            </a:pPr>
            <a:endParaRPr lang="en-US" sz="1600" dirty="0" smtClean="0"/>
          </a:p>
        </p:txBody>
      </p:sp>
    </p:spTree>
    <p:extLst>
      <p:ext uri="{BB962C8B-B14F-4D97-AF65-F5344CB8AC3E}">
        <p14:creationId xmlns:p14="http://schemas.microsoft.com/office/powerpoint/2010/main" val="712452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8" y="4692650"/>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Summary</a:t>
            </a:r>
            <a:endParaRPr lang="en-US" sz="2400" b="1" dirty="0">
              <a:latin typeface="Verdana" pitchFamily="34" charset="0"/>
            </a:endParaRPr>
          </a:p>
        </p:txBody>
      </p:sp>
    </p:spTree>
    <p:extLst>
      <p:ext uri="{BB962C8B-B14F-4D97-AF65-F5344CB8AC3E}">
        <p14:creationId xmlns:p14="http://schemas.microsoft.com/office/powerpoint/2010/main" val="826438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Summary</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8205036"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b="1" dirty="0" smtClean="0"/>
              <a:t>Big Data presents significant opportunities</a:t>
            </a:r>
          </a:p>
          <a:p>
            <a:pPr marL="285750" indent="-285750" defTabSz="914400">
              <a:lnSpc>
                <a:spcPct val="105000"/>
              </a:lnSpc>
              <a:spcBef>
                <a:spcPct val="100000"/>
              </a:spcBef>
              <a:buClr>
                <a:schemeClr val="tx1"/>
              </a:buClr>
              <a:buFont typeface="Wingdings" pitchFamily="2" charset="2"/>
              <a:buChar char="§"/>
            </a:pPr>
            <a:r>
              <a:rPr lang="en-US" sz="1600" b="1" dirty="0" smtClean="0"/>
              <a:t>Big Data is distinguished by volume, velocity, and variety</a:t>
            </a:r>
          </a:p>
          <a:p>
            <a:pPr marL="285750" indent="-285750" defTabSz="914400">
              <a:lnSpc>
                <a:spcPct val="105000"/>
              </a:lnSpc>
              <a:spcBef>
                <a:spcPct val="100000"/>
              </a:spcBef>
              <a:buClr>
                <a:schemeClr val="tx1"/>
              </a:buClr>
              <a:buFont typeface="Wingdings" pitchFamily="2" charset="2"/>
              <a:buChar char="§"/>
            </a:pPr>
            <a:r>
              <a:rPr lang="en-US" sz="1600" b="1" dirty="0" smtClean="0"/>
              <a:t>Big Data is not just </a:t>
            </a:r>
            <a:r>
              <a:rPr lang="en-US" sz="1600" b="1" dirty="0" err="1" smtClean="0"/>
              <a:t>Hadoop</a:t>
            </a:r>
            <a:r>
              <a:rPr lang="en-US" sz="1600" b="1" dirty="0"/>
              <a:t> </a:t>
            </a:r>
            <a:r>
              <a:rPr lang="en-US" sz="1600" b="1" dirty="0" smtClean="0"/>
              <a:t>/ </a:t>
            </a:r>
            <a:r>
              <a:rPr lang="en-US" sz="1600" b="1" dirty="0" err="1" smtClean="0"/>
              <a:t>MapReduce</a:t>
            </a:r>
            <a:r>
              <a:rPr lang="en-US" sz="1600" b="1" dirty="0" smtClean="0"/>
              <a:t> and not just NoSQL</a:t>
            </a:r>
          </a:p>
          <a:p>
            <a:pPr marL="285750" indent="-285750" defTabSz="914400">
              <a:lnSpc>
                <a:spcPct val="105000"/>
              </a:lnSpc>
              <a:spcBef>
                <a:spcPct val="100000"/>
              </a:spcBef>
              <a:buClr>
                <a:schemeClr val="tx1"/>
              </a:buClr>
              <a:buFont typeface="Wingdings" pitchFamily="2" charset="2"/>
              <a:buChar char="§"/>
            </a:pPr>
            <a:r>
              <a:rPr lang="en-US" sz="1600" b="1" dirty="0" smtClean="0"/>
              <a:t>Key enabler for Big Data is Massively Parallel Processing (MPP)</a:t>
            </a:r>
          </a:p>
          <a:p>
            <a:pPr marL="285750" indent="-285750" defTabSz="914400">
              <a:lnSpc>
                <a:spcPct val="105000"/>
              </a:lnSpc>
              <a:spcBef>
                <a:spcPct val="100000"/>
              </a:spcBef>
              <a:buClr>
                <a:schemeClr val="tx1"/>
              </a:buClr>
              <a:buFont typeface="Wingdings" pitchFamily="2" charset="2"/>
              <a:buChar char="§"/>
            </a:pPr>
            <a:r>
              <a:rPr lang="en-US" sz="1600" b="1" dirty="0" smtClean="0"/>
              <a:t>Using commodity hardware and open source software are options to drive down cost of Big Data</a:t>
            </a:r>
          </a:p>
          <a:p>
            <a:pPr marL="285750" indent="-285750" defTabSz="914400">
              <a:lnSpc>
                <a:spcPct val="105000"/>
              </a:lnSpc>
              <a:spcBef>
                <a:spcPct val="100000"/>
              </a:spcBef>
              <a:buClr>
                <a:schemeClr val="tx1"/>
              </a:buClr>
              <a:buFont typeface="Wingdings" pitchFamily="2" charset="2"/>
              <a:buChar char="§"/>
            </a:pPr>
            <a:r>
              <a:rPr lang="en-US" sz="1600" b="1" dirty="0" smtClean="0"/>
              <a:t>Big Data and NoSQL technologies require a learning curve, and will continue to mature</a:t>
            </a:r>
            <a:endParaRPr lang="en-US" sz="1600" dirty="0" smtClean="0"/>
          </a:p>
          <a:p>
            <a:pPr marL="742950" lvl="1" indent="-285750" defTabSz="914400">
              <a:lnSpc>
                <a:spcPct val="105000"/>
              </a:lnSpc>
              <a:spcBef>
                <a:spcPct val="100000"/>
              </a:spcBef>
              <a:buClr>
                <a:schemeClr val="tx1"/>
              </a:buClr>
              <a:buFont typeface="Wingdings" pitchFamily="2" charset="2"/>
              <a:buChar char="§"/>
            </a:pPr>
            <a:endParaRPr lang="en-US" sz="1600" dirty="0" smtClean="0"/>
          </a:p>
        </p:txBody>
      </p:sp>
    </p:spTree>
    <p:extLst>
      <p:ext uri="{BB962C8B-B14F-4D97-AF65-F5344CB8AC3E}">
        <p14:creationId xmlns:p14="http://schemas.microsoft.com/office/powerpoint/2010/main" val="25788765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Resources</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8205036" cy="2306638"/>
          </a:xfrm>
          <a:prstGeom prst="rect">
            <a:avLst/>
          </a:prstGeom>
          <a:noFill/>
          <a:ln w="9525">
            <a:noFill/>
            <a:miter lim="800000"/>
            <a:headEnd/>
            <a:tailEnd/>
          </a:ln>
        </p:spPr>
        <p:txBody>
          <a:bodyPr/>
          <a:lstStyle/>
          <a:p>
            <a:pPr marL="742950" lvl="1" indent="-285750" defTabSz="914400">
              <a:lnSpc>
                <a:spcPct val="105000"/>
              </a:lnSpc>
              <a:spcBef>
                <a:spcPct val="100000"/>
              </a:spcBef>
              <a:buClr>
                <a:schemeClr val="tx1"/>
              </a:buClr>
              <a:buFont typeface="Wingdings" pitchFamily="2" charset="2"/>
              <a:buChar char="§"/>
            </a:pPr>
            <a:r>
              <a:rPr lang="en-US" sz="1600" b="1" dirty="0" smtClean="0"/>
              <a:t>Perficient Healthcare:  </a:t>
            </a:r>
            <a:r>
              <a:rPr lang="en-US" sz="1600" b="1" dirty="0" smtClean="0">
                <a:hlinkClick r:id="rId3"/>
              </a:rPr>
              <a:t>http://healthcare.perficient.com</a:t>
            </a:r>
            <a:endParaRPr lang="en-US" sz="1600" b="1" dirty="0" smtClean="0"/>
          </a:p>
          <a:p>
            <a:pPr marL="742950" lvl="1" indent="-285750" defTabSz="914400">
              <a:lnSpc>
                <a:spcPct val="105000"/>
              </a:lnSpc>
              <a:spcBef>
                <a:spcPct val="100000"/>
              </a:spcBef>
              <a:buClr>
                <a:schemeClr val="tx1"/>
              </a:buClr>
              <a:buFont typeface="Wingdings" pitchFamily="2" charset="2"/>
              <a:buChar char="§"/>
            </a:pPr>
            <a:r>
              <a:rPr lang="en-US" sz="1600" b="1" dirty="0" smtClean="0"/>
              <a:t>Perficient Healthcare </a:t>
            </a:r>
            <a:r>
              <a:rPr lang="en-US" sz="1600" b="1" dirty="0"/>
              <a:t>IT blog:  </a:t>
            </a:r>
            <a:r>
              <a:rPr lang="en-US" sz="1600" b="1" dirty="0">
                <a:hlinkClick r:id="rId4"/>
              </a:rPr>
              <a:t>http://blogs.perficient.com/healthcare</a:t>
            </a:r>
            <a:r>
              <a:rPr lang="en-US" sz="1600" b="1" dirty="0" smtClean="0">
                <a:hlinkClick r:id="rId4"/>
              </a:rPr>
              <a:t>/</a:t>
            </a:r>
            <a:endParaRPr lang="en-US" sz="1600" b="1" dirty="0" smtClean="0"/>
          </a:p>
          <a:p>
            <a:pPr marL="742950" lvl="1" indent="-285750" defTabSz="914400">
              <a:lnSpc>
                <a:spcPct val="105000"/>
              </a:lnSpc>
              <a:spcBef>
                <a:spcPct val="100000"/>
              </a:spcBef>
              <a:buClr>
                <a:schemeClr val="tx1"/>
              </a:buClr>
              <a:buFont typeface="Wingdings" pitchFamily="2" charset="2"/>
              <a:buChar char="§"/>
            </a:pPr>
            <a:r>
              <a:rPr lang="en-US" sz="1600" b="1" dirty="0" smtClean="0"/>
              <a:t>Perficient Healthcare Twitter: </a:t>
            </a:r>
            <a:r>
              <a:rPr lang="en-US" sz="1600" dirty="0"/>
              <a:t>@</a:t>
            </a:r>
            <a:r>
              <a:rPr lang="en-US" sz="1600" dirty="0" err="1" smtClean="0"/>
              <a:t>Perficient_HC</a:t>
            </a:r>
            <a:endParaRPr lang="en-US" sz="1600" dirty="0" smtClean="0"/>
          </a:p>
          <a:p>
            <a:pPr marL="742950" lvl="1" indent="-285750" defTabSz="914400">
              <a:lnSpc>
                <a:spcPct val="105000"/>
              </a:lnSpc>
              <a:spcBef>
                <a:spcPct val="100000"/>
              </a:spcBef>
              <a:buClr>
                <a:schemeClr val="tx1"/>
              </a:buClr>
              <a:buFont typeface="Wingdings" pitchFamily="2" charset="2"/>
              <a:buChar char="§"/>
            </a:pPr>
            <a:r>
              <a:rPr lang="en-US" sz="1600" b="1" dirty="0" smtClean="0"/>
              <a:t>Apache – download and learn more about </a:t>
            </a:r>
            <a:r>
              <a:rPr lang="en-US" sz="1600" b="1" dirty="0" err="1" smtClean="0"/>
              <a:t>Hadoop</a:t>
            </a:r>
            <a:r>
              <a:rPr lang="en-US" sz="1600" b="1" dirty="0" smtClean="0"/>
              <a:t>, Cassandra, etc. </a:t>
            </a:r>
          </a:p>
          <a:p>
            <a:pPr marL="1200150" lvl="2" indent="-285750" defTabSz="914400">
              <a:lnSpc>
                <a:spcPct val="105000"/>
              </a:lnSpc>
              <a:spcBef>
                <a:spcPct val="100000"/>
              </a:spcBef>
              <a:buClr>
                <a:schemeClr val="tx1"/>
              </a:buClr>
              <a:buFont typeface="Wingdings" pitchFamily="2" charset="2"/>
              <a:buChar char="§"/>
            </a:pPr>
            <a:r>
              <a:rPr lang="en-US" sz="1600" dirty="0" smtClean="0">
                <a:hlinkClick r:id="rId5"/>
              </a:rPr>
              <a:t>http</a:t>
            </a:r>
            <a:r>
              <a:rPr lang="en-US" sz="1600" dirty="0">
                <a:hlinkClick r:id="rId5"/>
              </a:rPr>
              <a:t>://hadoop.apache.org</a:t>
            </a:r>
            <a:r>
              <a:rPr lang="en-US" sz="1600" dirty="0" smtClean="0">
                <a:hlinkClick r:id="rId5"/>
              </a:rPr>
              <a:t>/</a:t>
            </a:r>
            <a:endParaRPr lang="en-US" sz="1600" dirty="0" smtClean="0"/>
          </a:p>
          <a:p>
            <a:pPr marL="1200150" lvl="2" indent="-285750" defTabSz="914400">
              <a:lnSpc>
                <a:spcPct val="105000"/>
              </a:lnSpc>
              <a:spcBef>
                <a:spcPct val="100000"/>
              </a:spcBef>
              <a:buClr>
                <a:schemeClr val="tx1"/>
              </a:buClr>
              <a:buFont typeface="Wingdings" pitchFamily="2" charset="2"/>
              <a:buChar char="§"/>
            </a:pPr>
            <a:r>
              <a:rPr lang="en-US" sz="1600" dirty="0">
                <a:hlinkClick r:id="rId6"/>
              </a:rPr>
              <a:t>http://cassandra.apache.org/</a:t>
            </a:r>
            <a:endParaRPr lang="en-US" sz="1600" dirty="0" smtClean="0"/>
          </a:p>
          <a:p>
            <a:pPr marL="742950" lvl="1" indent="-285750" defTabSz="914400">
              <a:lnSpc>
                <a:spcPct val="105000"/>
              </a:lnSpc>
              <a:spcBef>
                <a:spcPct val="100000"/>
              </a:spcBef>
              <a:buClr>
                <a:schemeClr val="tx1"/>
              </a:buClr>
              <a:buFont typeface="Wingdings" pitchFamily="2" charset="2"/>
              <a:buChar char="§"/>
            </a:pPr>
            <a:r>
              <a:rPr lang="en-US" sz="1600" b="1" dirty="0" smtClean="0"/>
              <a:t>Comprehensive list with description of </a:t>
            </a:r>
            <a:r>
              <a:rPr lang="en-US" sz="1600" b="1" dirty="0"/>
              <a:t>NoSQL databases: </a:t>
            </a:r>
            <a:r>
              <a:rPr lang="en-US" sz="1600" b="1" dirty="0">
                <a:hlinkClick r:id="rId7"/>
              </a:rPr>
              <a:t>http://</a:t>
            </a:r>
            <a:r>
              <a:rPr lang="en-US" sz="1600" b="1" dirty="0" smtClean="0">
                <a:hlinkClick r:id="rId7"/>
              </a:rPr>
              <a:t>nosql-database.org/links.html</a:t>
            </a:r>
            <a:endParaRPr lang="en-US" sz="1600" b="1" dirty="0" smtClean="0"/>
          </a:p>
          <a:p>
            <a:pPr marL="742950" lvl="1" indent="-285750" defTabSz="914400">
              <a:lnSpc>
                <a:spcPct val="105000"/>
              </a:lnSpc>
              <a:spcBef>
                <a:spcPct val="100000"/>
              </a:spcBef>
              <a:buClr>
                <a:schemeClr val="tx1"/>
              </a:buClr>
              <a:buFont typeface="Wingdings" pitchFamily="2" charset="2"/>
              <a:buChar char="§"/>
            </a:pPr>
            <a:r>
              <a:rPr lang="en-US" sz="1600" b="1" dirty="0" smtClean="0"/>
              <a:t>Translational Medicine Ontology (TMO)  - applying Semantic Web for personalized medicine:  </a:t>
            </a:r>
            <a:r>
              <a:rPr lang="en-US" sz="1600" b="1" dirty="0" smtClean="0">
                <a:hlinkClick r:id="rId8"/>
              </a:rPr>
              <a:t>http</a:t>
            </a:r>
            <a:r>
              <a:rPr lang="en-US" sz="1600" b="1" dirty="0">
                <a:hlinkClick r:id="rId8"/>
              </a:rPr>
              <a:t>://www.w3.org/wiki/HCLSIG/PharmaOntology</a:t>
            </a:r>
            <a:endParaRPr lang="en-US" sz="1600" b="1" dirty="0"/>
          </a:p>
        </p:txBody>
      </p:sp>
    </p:spTree>
    <p:extLst>
      <p:ext uri="{BB962C8B-B14F-4D97-AF65-F5344CB8AC3E}">
        <p14:creationId xmlns:p14="http://schemas.microsoft.com/office/powerpoint/2010/main" val="3548849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8" y="4692650"/>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Q &amp; A</a:t>
            </a:r>
            <a:endParaRPr lang="en-US" sz="2400" b="1" dirty="0">
              <a:latin typeface="Verdana" pitchFamily="34" charset="0"/>
            </a:endParaRPr>
          </a:p>
        </p:txBody>
      </p:sp>
    </p:spTree>
    <p:extLst>
      <p:ext uri="{BB962C8B-B14F-4D97-AF65-F5344CB8AC3E}">
        <p14:creationId xmlns:p14="http://schemas.microsoft.com/office/powerpoint/2010/main" val="6387595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91" y="1452964"/>
            <a:ext cx="5986228" cy="2461005"/>
          </a:xfrm>
          <a:prstGeom prst="rect">
            <a:avLst/>
          </a:prstGeom>
        </p:spPr>
      </p:pic>
      <p:sp>
        <p:nvSpPr>
          <p:cNvPr id="129026" name="Rectangle 2"/>
          <p:cNvSpPr>
            <a:spLocks noGrp="1"/>
          </p:cNvSpPr>
          <p:nvPr>
            <p:ph type="title"/>
          </p:nvPr>
        </p:nvSpPr>
        <p:spPr>
          <a:noFill/>
        </p:spPr>
        <p:txBody>
          <a:bodyPr/>
          <a:lstStyle/>
          <a:p>
            <a:r>
              <a:rPr lang="en-US" smtClean="0">
                <a:latin typeface="Verdana" pitchFamily="34" charset="0"/>
              </a:rPr>
              <a:t>About Perficient</a:t>
            </a:r>
          </a:p>
        </p:txBody>
      </p:sp>
      <p:sp>
        <p:nvSpPr>
          <p:cNvPr id="129027" name="Rectangle 3"/>
          <p:cNvSpPr>
            <a:spLocks noChangeArrowheads="1"/>
          </p:cNvSpPr>
          <p:nvPr/>
        </p:nvSpPr>
        <p:spPr bwMode="auto">
          <a:xfrm>
            <a:off x="228600" y="3810000"/>
            <a:ext cx="8686800" cy="2393950"/>
          </a:xfrm>
          <a:prstGeom prst="rect">
            <a:avLst/>
          </a:prstGeom>
          <a:noFill/>
          <a:ln w="9525">
            <a:noFill/>
            <a:miter lim="800000"/>
            <a:headEnd/>
            <a:tailEnd/>
          </a:ln>
          <a:effectLst/>
        </p:spPr>
        <p:txBody>
          <a:bodyPr>
            <a:spAutoFit/>
          </a:bodyPr>
          <a:lstStyle/>
          <a:p>
            <a:pPr>
              <a:lnSpc>
                <a:spcPct val="140000"/>
              </a:lnSpc>
              <a:spcBef>
                <a:spcPct val="50000"/>
              </a:spcBef>
              <a:buClr>
                <a:srgbClr val="F24D1F"/>
              </a:buClr>
              <a:buSzPct val="75000"/>
              <a:buFont typeface="Wingdings" pitchFamily="2" charset="2"/>
              <a:buNone/>
            </a:pPr>
            <a:r>
              <a:rPr lang="en-US" sz="1700" b="1">
                <a:latin typeface="Verdana" pitchFamily="34" charset="0"/>
              </a:rPr>
              <a:t>Perficient is a leading information technology consulting firm serving clients throughout North America.  </a:t>
            </a:r>
          </a:p>
          <a:p>
            <a:pPr>
              <a:lnSpc>
                <a:spcPct val="140000"/>
              </a:lnSpc>
              <a:spcBef>
                <a:spcPct val="50000"/>
              </a:spcBef>
              <a:buClr>
                <a:srgbClr val="F24D1F"/>
              </a:buClr>
              <a:buSzPct val="75000"/>
              <a:buFont typeface="Wingdings" pitchFamily="2" charset="2"/>
              <a:buNone/>
            </a:pPr>
            <a:r>
              <a:rPr lang="en-US" sz="1700" b="1">
                <a:latin typeface="Verdana" pitchFamily="34" charset="0"/>
              </a:rPr>
              <a:t>We help clients implement business-driven technology solutions that integrate business processes, improve worker productivity, increase customer loyalty and create a more agile enterprise to better respond to new business opportunities. </a:t>
            </a:r>
            <a:endParaRPr lang="en-US" sz="1600" b="1">
              <a:latin typeface="Verdana" pitchFamily="34" charset="0"/>
            </a:endParaRPr>
          </a:p>
        </p:txBody>
      </p:sp>
      <p:pic>
        <p:nvPicPr>
          <p:cNvPr id="129028" name="Picture 4" descr="NASDAQ_GS_PRFT"/>
          <p:cNvPicPr>
            <a:picLocks noChangeAspect="1" noChangeArrowheads="1"/>
          </p:cNvPicPr>
          <p:nvPr/>
        </p:nvPicPr>
        <p:blipFill>
          <a:blip r:embed="rId4"/>
          <a:srcRect/>
          <a:stretch>
            <a:fillRect/>
          </a:stretch>
        </p:blipFill>
        <p:spPr bwMode="auto">
          <a:xfrm>
            <a:off x="7620000" y="1754188"/>
            <a:ext cx="1143000" cy="684212"/>
          </a:xfrm>
          <a:prstGeom prst="rect">
            <a:avLst/>
          </a:prstGeom>
          <a:noFill/>
        </p:spPr>
      </p:pic>
    </p:spTree>
    <p:extLst>
      <p:ext uri="{BB962C8B-B14F-4D97-AF65-F5344CB8AC3E}">
        <p14:creationId xmlns:p14="http://schemas.microsoft.com/office/powerpoint/2010/main" val="3923413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p:nvPr>
        </p:nvSpPr>
        <p:spPr/>
        <p:txBody>
          <a:bodyPr/>
          <a:lstStyle/>
          <a:p>
            <a:r>
              <a:rPr lang="en-US" smtClean="0">
                <a:latin typeface="Verdana" pitchFamily="34" charset="0"/>
              </a:rPr>
              <a:t>PRFT Profile</a:t>
            </a:r>
          </a:p>
        </p:txBody>
      </p:sp>
      <p:sp>
        <p:nvSpPr>
          <p:cNvPr id="131075" name="Rectangle 3"/>
          <p:cNvSpPr>
            <a:spLocks noGrp="1"/>
          </p:cNvSpPr>
          <p:nvPr>
            <p:ph type="body" idx="1"/>
          </p:nvPr>
        </p:nvSpPr>
        <p:spPr>
          <a:xfrm>
            <a:off x="2895600" y="1446213"/>
            <a:ext cx="5707063" cy="4954587"/>
          </a:xfrm>
        </p:spPr>
        <p:txBody>
          <a:bodyPr/>
          <a:lstStyle/>
          <a:p>
            <a:pPr>
              <a:lnSpc>
                <a:spcPct val="95000"/>
              </a:lnSpc>
              <a:spcBef>
                <a:spcPct val="15000"/>
              </a:spcBef>
              <a:buFont typeface="Wingdings" pitchFamily="2" charset="2"/>
              <a:buChar char="§"/>
            </a:pPr>
            <a:r>
              <a:rPr lang="en-US" sz="1400" dirty="0" smtClean="0">
                <a:latin typeface="Verdana" pitchFamily="34" charset="0"/>
              </a:rPr>
              <a:t>Founded in 1997</a:t>
            </a:r>
            <a:br>
              <a:rPr lang="en-US" sz="1400" dirty="0" smtClean="0">
                <a:latin typeface="Verdana" pitchFamily="34" charset="0"/>
              </a:rPr>
            </a:b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Public, NASDAQ: PRFT</a:t>
            </a:r>
            <a:br>
              <a:rPr lang="en-US" sz="1400" dirty="0" smtClean="0">
                <a:latin typeface="Verdana" pitchFamily="34" charset="0"/>
              </a:rPr>
            </a:b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2011 Revenue of $260 million</a:t>
            </a:r>
          </a:p>
          <a:p>
            <a:pPr lvl="1">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20 major market locations throughout North America</a:t>
            </a:r>
          </a:p>
          <a:p>
            <a:pPr lvl="1">
              <a:lnSpc>
                <a:spcPct val="95000"/>
              </a:lnSpc>
              <a:spcBef>
                <a:spcPct val="15000"/>
              </a:spcBef>
              <a:buFont typeface="Verdana" pitchFamily="34" charset="0"/>
              <a:buChar char="—"/>
            </a:pPr>
            <a:r>
              <a:rPr lang="en-US" sz="1200" dirty="0" smtClean="0">
                <a:latin typeface="Verdana" pitchFamily="34" charset="0"/>
              </a:rPr>
              <a:t>Atlanta, Austin, Charlotte, Chicago, Cincinnati, Cleveland, Columbus, Dallas, Denver, Detroit, Fairfax, Houston, Indianapolis, Minneapolis, New Orleans, Philadelphia, San Francisco, San Jose, St. Louis and Toronto</a:t>
            </a:r>
          </a:p>
          <a:p>
            <a:pPr lvl="1">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1,800+ colleagues</a:t>
            </a:r>
          </a:p>
          <a:p>
            <a:pPr>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Dedicated solution practices</a:t>
            </a:r>
          </a:p>
          <a:p>
            <a:pPr>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a:latin typeface="Verdana" pitchFamily="34" charset="0"/>
              </a:rPr>
              <a:t>6</a:t>
            </a:r>
            <a:r>
              <a:rPr lang="en-US" sz="1400" dirty="0" smtClean="0">
                <a:latin typeface="Verdana" pitchFamily="34" charset="0"/>
              </a:rPr>
              <a:t>00+ enterprise</a:t>
            </a:r>
            <a:r>
              <a:rPr lang="en-US" sz="1400" dirty="0" smtClean="0">
                <a:solidFill>
                  <a:srgbClr val="FF0000"/>
                </a:solidFill>
                <a:latin typeface="Verdana" pitchFamily="34" charset="0"/>
              </a:rPr>
              <a:t> </a:t>
            </a:r>
            <a:r>
              <a:rPr lang="en-US" sz="1400" dirty="0" smtClean="0">
                <a:latin typeface="Verdana" pitchFamily="34" charset="0"/>
              </a:rPr>
              <a:t>clients (2011) and 85% repeat business rate </a:t>
            </a:r>
          </a:p>
          <a:p>
            <a:pPr>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Alliance partnerships with major technology vendors</a:t>
            </a:r>
          </a:p>
          <a:p>
            <a:pPr>
              <a:lnSpc>
                <a:spcPct val="95000"/>
              </a:lnSpc>
              <a:spcBef>
                <a:spcPct val="15000"/>
              </a:spcBef>
              <a:buFont typeface="Wingdings" pitchFamily="2" charset="2"/>
              <a:buChar char="§"/>
            </a:pPr>
            <a:endParaRPr lang="en-US" sz="1400" dirty="0" smtClean="0">
              <a:latin typeface="Verdana" pitchFamily="34" charset="0"/>
            </a:endParaRPr>
          </a:p>
          <a:p>
            <a:pPr>
              <a:lnSpc>
                <a:spcPct val="95000"/>
              </a:lnSpc>
              <a:spcBef>
                <a:spcPct val="15000"/>
              </a:spcBef>
              <a:buFont typeface="Wingdings" pitchFamily="2" charset="2"/>
              <a:buChar char="§"/>
            </a:pPr>
            <a:r>
              <a:rPr lang="en-US" sz="1400" dirty="0" smtClean="0">
                <a:latin typeface="Verdana" pitchFamily="34" charset="0"/>
              </a:rPr>
              <a:t>Multiple vendor/industry technology and growth awards</a:t>
            </a:r>
          </a:p>
          <a:p>
            <a:pPr>
              <a:lnSpc>
                <a:spcPct val="95000"/>
              </a:lnSpc>
              <a:spcBef>
                <a:spcPct val="25000"/>
              </a:spcBef>
              <a:buFont typeface="Wingdings" pitchFamily="2" charset="2"/>
              <a:buChar char="§"/>
            </a:pPr>
            <a:endParaRPr lang="en-US" sz="1000" dirty="0" smtClean="0">
              <a:latin typeface="Verdana" pitchFamily="34" charset="0"/>
            </a:endParaRPr>
          </a:p>
          <a:p>
            <a:pPr>
              <a:lnSpc>
                <a:spcPct val="95000"/>
              </a:lnSpc>
              <a:spcBef>
                <a:spcPct val="25000"/>
              </a:spcBef>
              <a:buFont typeface="Wingdings" pitchFamily="2" charset="2"/>
              <a:buChar char="§"/>
            </a:pPr>
            <a:endParaRPr lang="en-US" sz="1000" dirty="0" smtClean="0">
              <a:latin typeface="Verdana" pitchFamily="34" charset="0"/>
            </a:endParaRPr>
          </a:p>
          <a:p>
            <a:pPr>
              <a:lnSpc>
                <a:spcPct val="105000"/>
              </a:lnSpc>
              <a:spcBef>
                <a:spcPct val="100000"/>
              </a:spcBef>
              <a:buClr>
                <a:schemeClr val="tx1"/>
              </a:buClr>
              <a:buFont typeface="Wingdings" pitchFamily="2" charset="2"/>
              <a:buChar char="§"/>
            </a:pPr>
            <a:endParaRPr lang="en-US" sz="1000" dirty="0" smtClean="0">
              <a:latin typeface="Verdana" pitchFamily="34" charset="0"/>
            </a:endParaRPr>
          </a:p>
          <a:p>
            <a:pPr>
              <a:lnSpc>
                <a:spcPct val="80000"/>
              </a:lnSpc>
              <a:spcBef>
                <a:spcPct val="25000"/>
              </a:spcBef>
            </a:pPr>
            <a:endParaRPr lang="en-US" sz="1000" dirty="0" smtClean="0"/>
          </a:p>
        </p:txBody>
      </p:sp>
      <p:pic>
        <p:nvPicPr>
          <p:cNvPr id="131076" name="Picture 4" descr="sidebar"/>
          <p:cNvPicPr>
            <a:picLocks noChangeAspect="1" noChangeArrowheads="1"/>
          </p:cNvPicPr>
          <p:nvPr/>
        </p:nvPicPr>
        <p:blipFill>
          <a:blip r:embed="rId3"/>
          <a:srcRect/>
          <a:stretch>
            <a:fillRect/>
          </a:stretch>
        </p:blipFill>
        <p:spPr bwMode="auto">
          <a:xfrm>
            <a:off x="381000" y="1446213"/>
            <a:ext cx="2298700" cy="4953000"/>
          </a:xfrm>
          <a:prstGeom prst="rect">
            <a:avLst/>
          </a:prstGeom>
          <a:noFill/>
          <a:ln w="9525">
            <a:noFill/>
            <a:miter lim="800000"/>
            <a:headEnd/>
            <a:tailEnd/>
          </a:ln>
        </p:spPr>
      </p:pic>
    </p:spTree>
    <p:extLst>
      <p:ext uri="{BB962C8B-B14F-4D97-AF65-F5344CB8AC3E}">
        <p14:creationId xmlns:p14="http://schemas.microsoft.com/office/powerpoint/2010/main" val="4679956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81740" y="5913784"/>
            <a:ext cx="5476459" cy="830997"/>
          </a:xfrm>
          <a:prstGeom prst="rect">
            <a:avLst/>
          </a:prstGeom>
          <a:gradFill flip="none" rotWithShape="1">
            <a:gsLst>
              <a:gs pos="0">
                <a:schemeClr val="accent1">
                  <a:tint val="100000"/>
                  <a:shade val="100000"/>
                  <a:satMod val="130000"/>
                  <a:tint val="66000"/>
                  <a:satMod val="160000"/>
                </a:schemeClr>
              </a:gs>
              <a:gs pos="50000">
                <a:schemeClr val="accent1">
                  <a:tint val="100000"/>
                  <a:shade val="100000"/>
                  <a:satMod val="130000"/>
                  <a:tint val="44500"/>
                  <a:satMod val="160000"/>
                </a:schemeClr>
              </a:gs>
              <a:gs pos="100000">
                <a:schemeClr val="accent1">
                  <a:tint val="100000"/>
                  <a:shade val="100000"/>
                  <a:satMod val="130000"/>
                  <a:tint val="23500"/>
                  <a:satMod val="160000"/>
                </a:schemeClr>
              </a:gs>
            </a:gsLst>
            <a:path path="circle">
              <a:fillToRect l="100000" t="100000"/>
            </a:path>
            <a:tileRect r="-100000" b="-100000"/>
          </a:gra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981741" y="5913784"/>
            <a:ext cx="5605669" cy="830997"/>
          </a:xfrm>
          <a:prstGeom prst="rect">
            <a:avLst/>
          </a:prstGeom>
          <a:noFill/>
        </p:spPr>
        <p:txBody>
          <a:bodyPr wrap="square" rtlCol="0">
            <a:spAutoFit/>
          </a:bodyPr>
          <a:lstStyle/>
          <a:p>
            <a:r>
              <a:rPr lang="en-US" sz="1600" i="1" dirty="0" smtClean="0">
                <a:latin typeface="Verdana" pitchFamily="34" charset="0"/>
              </a:rPr>
              <a:t>Perficient brings deep solutions expertise and offers a complete set of flexible services to help clients implement business-driven IT solutions</a:t>
            </a:r>
            <a:endParaRPr lang="en-US" sz="1600" dirty="0">
              <a:latin typeface="Verdana" pitchFamily="34" charset="0"/>
            </a:endParaRPr>
          </a:p>
        </p:txBody>
      </p:sp>
      <p:sp>
        <p:nvSpPr>
          <p:cNvPr id="6" name="Rectangle 5"/>
          <p:cNvSpPr/>
          <p:nvPr/>
        </p:nvSpPr>
        <p:spPr>
          <a:xfrm>
            <a:off x="4662487" y="1610140"/>
            <a:ext cx="4291012" cy="4134678"/>
          </a:xfrm>
          <a:prstGeom prst="rect">
            <a:avLst/>
          </a:prstGeom>
          <a:solidFill>
            <a:schemeClr val="bg1"/>
          </a:solid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Our Solutions Expertise &amp; Services</a:t>
            </a:r>
            <a:endParaRPr lang="en-US" dirty="0"/>
          </a:p>
        </p:txBody>
      </p:sp>
      <p:sp>
        <p:nvSpPr>
          <p:cNvPr id="3" name="Text Placeholder 2"/>
          <p:cNvSpPr>
            <a:spLocks noGrp="1"/>
          </p:cNvSpPr>
          <p:nvPr>
            <p:ph type="body" sz="quarter" idx="11"/>
          </p:nvPr>
        </p:nvSpPr>
        <p:spPr>
          <a:xfrm>
            <a:off x="267120" y="1610139"/>
            <a:ext cx="4314825" cy="4746211"/>
          </a:xfrm>
        </p:spPr>
        <p:txBody>
          <a:bodyPr/>
          <a:lstStyle/>
          <a:p>
            <a:pPr>
              <a:buNone/>
            </a:pPr>
            <a:r>
              <a:rPr lang="en-US" sz="1600" b="1" dirty="0" smtClean="0">
                <a:latin typeface="Verdana" pitchFamily="34" charset="0"/>
              </a:rPr>
              <a:t>Business-Driven Solutions</a:t>
            </a:r>
          </a:p>
          <a:p>
            <a:r>
              <a:rPr lang="en-US" sz="1600" dirty="0" smtClean="0">
                <a:latin typeface="Verdana" pitchFamily="34" charset="0"/>
              </a:rPr>
              <a:t>Enterprise Portals</a:t>
            </a:r>
          </a:p>
          <a:p>
            <a:r>
              <a:rPr lang="en-US" sz="1600" dirty="0" smtClean="0">
                <a:latin typeface="Verdana" pitchFamily="34" charset="0"/>
              </a:rPr>
              <a:t>SOA and Business Process Management</a:t>
            </a:r>
          </a:p>
          <a:p>
            <a:r>
              <a:rPr lang="en-US" sz="1600" dirty="0" smtClean="0">
                <a:latin typeface="Verdana" pitchFamily="34" charset="0"/>
              </a:rPr>
              <a:t>Business Intelligence</a:t>
            </a:r>
          </a:p>
          <a:p>
            <a:r>
              <a:rPr lang="en-US" sz="1600" dirty="0" smtClean="0">
                <a:latin typeface="Verdana" pitchFamily="34" charset="0"/>
              </a:rPr>
              <a:t>User-Centered Custom Applications</a:t>
            </a:r>
          </a:p>
          <a:p>
            <a:r>
              <a:rPr lang="en-US" sz="1600" dirty="0" smtClean="0">
                <a:latin typeface="Verdana" pitchFamily="34" charset="0"/>
              </a:rPr>
              <a:t>CRM Solutions</a:t>
            </a:r>
          </a:p>
          <a:p>
            <a:r>
              <a:rPr lang="en-US" sz="1600" dirty="0" smtClean="0">
                <a:latin typeface="Verdana" pitchFamily="34" charset="0"/>
              </a:rPr>
              <a:t>Enterprise Performance Management</a:t>
            </a:r>
          </a:p>
          <a:p>
            <a:r>
              <a:rPr lang="en-US" sz="1600" dirty="0" smtClean="0">
                <a:latin typeface="Verdana" pitchFamily="34" charset="0"/>
              </a:rPr>
              <a:t>Customer Self-Service</a:t>
            </a:r>
          </a:p>
          <a:p>
            <a:r>
              <a:rPr lang="en-US" sz="1600" dirty="0" smtClean="0">
                <a:latin typeface="Verdana" pitchFamily="34" charset="0"/>
              </a:rPr>
              <a:t>eCommerce &amp; Product Information Management</a:t>
            </a:r>
          </a:p>
          <a:p>
            <a:r>
              <a:rPr lang="en-US" sz="1600" dirty="0" smtClean="0">
                <a:latin typeface="Verdana" pitchFamily="34" charset="0"/>
              </a:rPr>
              <a:t>Enterprise Content Management</a:t>
            </a:r>
          </a:p>
          <a:p>
            <a:r>
              <a:rPr lang="en-US" sz="1600" dirty="0" smtClean="0">
                <a:latin typeface="Verdana" pitchFamily="34" charset="0"/>
              </a:rPr>
              <a:t>Industry-Specific Solutions</a:t>
            </a:r>
          </a:p>
          <a:p>
            <a:r>
              <a:rPr lang="en-US" sz="1600" dirty="0" smtClean="0">
                <a:latin typeface="Verdana" pitchFamily="34" charset="0"/>
              </a:rPr>
              <a:t>Mobile Technology</a:t>
            </a:r>
          </a:p>
          <a:p>
            <a:r>
              <a:rPr lang="en-US" sz="1600" dirty="0" smtClean="0">
                <a:latin typeface="Verdana" pitchFamily="34" charset="0"/>
              </a:rPr>
              <a:t>Security Assessments</a:t>
            </a:r>
          </a:p>
          <a:p>
            <a:endParaRPr lang="en-US" sz="1400" dirty="0">
              <a:latin typeface="Verdana" pitchFamily="34" charset="0"/>
            </a:endParaRPr>
          </a:p>
        </p:txBody>
      </p:sp>
      <p:sp>
        <p:nvSpPr>
          <p:cNvPr id="4" name="Slide Number Placeholder 3"/>
          <p:cNvSpPr>
            <a:spLocks noGrp="1"/>
          </p:cNvSpPr>
          <p:nvPr>
            <p:ph type="sldNum" sz="quarter" idx="12"/>
          </p:nvPr>
        </p:nvSpPr>
        <p:spPr/>
        <p:txBody>
          <a:bodyPr/>
          <a:lstStyle/>
          <a:p>
            <a:pPr>
              <a:defRPr/>
            </a:pPr>
            <a:fld id="{99FAA917-BED6-4769-BC48-389B8D3C7379}" type="slidenum">
              <a:rPr lang="en-US" smtClean="0"/>
              <a:pPr>
                <a:defRPr/>
              </a:pPr>
              <a:t>47</a:t>
            </a:fld>
            <a:endParaRPr lang="en-US" dirty="0"/>
          </a:p>
        </p:txBody>
      </p:sp>
      <p:sp>
        <p:nvSpPr>
          <p:cNvPr id="5" name="Text Placeholder 2"/>
          <p:cNvSpPr txBox="1">
            <a:spLocks/>
          </p:cNvSpPr>
          <p:nvPr/>
        </p:nvSpPr>
        <p:spPr bwMode="auto">
          <a:xfrm>
            <a:off x="4662487" y="1610139"/>
            <a:ext cx="4314825" cy="47462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0" fontAlgn="base" latinLnBrk="0" hangingPunct="0">
              <a:lnSpc>
                <a:spcPct val="100000"/>
              </a:lnSpc>
              <a:spcBef>
                <a:spcPct val="20000"/>
              </a:spcBef>
              <a:spcAft>
                <a:spcPct val="0"/>
              </a:spcAft>
              <a:buClrTx/>
              <a:buSzTx/>
              <a:buFont typeface="Arial" charset="0"/>
              <a:buNone/>
              <a:tabLst/>
              <a:defRPr/>
            </a:pPr>
            <a:r>
              <a:rPr kumimoji="0" lang="en-US" sz="1600" b="1" i="0" u="none" strike="noStrike" kern="1200" cap="none" spc="0" normalizeH="0" baseline="0" noProof="0" dirty="0" smtClean="0">
                <a:ln>
                  <a:noFill/>
                </a:ln>
                <a:solidFill>
                  <a:schemeClr val="tx1"/>
                </a:solidFill>
                <a:effectLst/>
                <a:uLnTx/>
                <a:uFillTx/>
                <a:latin typeface="Verdana" pitchFamily="34" charset="0"/>
                <a:ea typeface="+mn-ea"/>
                <a:cs typeface="+mn-cs"/>
              </a:rPr>
              <a:t>Perficient Services</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End-to-End Solution Delivery</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IT Strategic Consulting</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IT Architecture Planning</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Business Process &amp; Workflow Consulting</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Usability and UI Consulting</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Custom Application Development</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Offshore Development</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Package Selection, Implementation and Integration</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Architecture &amp; Application Migrations</a:t>
            </a:r>
          </a:p>
          <a:p>
            <a:pPr marL="342900" lvl="0" indent="-342900" eaLnBrk="0" hangingPunct="0">
              <a:spcBef>
                <a:spcPct val="20000"/>
              </a:spcBef>
              <a:buClr>
                <a:schemeClr val="accent6">
                  <a:lumMod val="75000"/>
                </a:schemeClr>
              </a:buClr>
              <a:buFont typeface="Wingdings" pitchFamily="2" charset="2"/>
              <a:buChar char="ü"/>
            </a:pPr>
            <a:r>
              <a:rPr lang="en-US" sz="1600" dirty="0" smtClean="0">
                <a:latin typeface="Verdana" pitchFamily="34" charset="0"/>
              </a:rPr>
              <a:t>Education</a:t>
            </a: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endParaRPr kumimoji="0" lang="en-US" sz="1400" b="0" i="0" u="none" strike="noStrike" kern="1200" cap="none" spc="0" normalizeH="0" baseline="0" noProof="0" dirty="0">
              <a:ln>
                <a:noFill/>
              </a:ln>
              <a:solidFill>
                <a:schemeClr val="tx1"/>
              </a:solidFill>
              <a:effectLst/>
              <a:uLnTx/>
              <a:uFillTx/>
              <a:latin typeface="Verdana" pitchFamily="34" charset="0"/>
              <a:ea typeface="+mn-ea"/>
              <a:cs typeface="+mn-cs"/>
            </a:endParaRPr>
          </a:p>
        </p:txBody>
      </p:sp>
    </p:spTree>
    <p:extLst>
      <p:ext uri="{BB962C8B-B14F-4D97-AF65-F5344CB8AC3E}">
        <p14:creationId xmlns:p14="http://schemas.microsoft.com/office/powerpoint/2010/main" val="216661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Agenda</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What is Big Data?</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How Big Data can enable better healthcare</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Types of Big Data processing</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Key technologies</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Impacts of Big Data on:</a:t>
            </a:r>
          </a:p>
          <a:p>
            <a:pPr marL="742950" lvl="1"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Application Development</a:t>
            </a:r>
          </a:p>
          <a:p>
            <a:pPr marL="742950" lvl="1"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Data Management</a:t>
            </a:r>
          </a:p>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Q &amp; A</a:t>
            </a:r>
            <a:endParaRPr lang="en-US" sz="1600" b="1" dirty="0">
              <a:latin typeface="Verdana" pitchFamily="34" charset="0"/>
            </a:endParaRPr>
          </a:p>
          <a:p>
            <a:pPr marL="285750" indent="-285750" defTabSz="914400">
              <a:lnSpc>
                <a:spcPct val="105000"/>
              </a:lnSpc>
              <a:spcBef>
                <a:spcPct val="100000"/>
              </a:spcBef>
              <a:buClr>
                <a:schemeClr val="tx1"/>
              </a:buClr>
              <a:buFont typeface="Wingdings" pitchFamily="2" charset="2"/>
              <a:buChar char="§"/>
            </a:pPr>
            <a:endParaRPr lang="en-US" sz="1200" dirty="0" smtClean="0">
              <a:latin typeface="Verdana" pitchFamily="34" charset="0"/>
            </a:endParaRPr>
          </a:p>
        </p:txBody>
      </p:sp>
    </p:spTree>
    <p:extLst>
      <p:ext uri="{BB962C8B-B14F-4D97-AF65-F5344CB8AC3E}">
        <p14:creationId xmlns:p14="http://schemas.microsoft.com/office/powerpoint/2010/main" val="2136828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transition_final.tif"/>
          <p:cNvPicPr>
            <a:picLocks noChangeAspect="1"/>
          </p:cNvPicPr>
          <p:nvPr/>
        </p:nvPicPr>
        <p:blipFill>
          <a:blip r:embed="rId2"/>
          <a:srcRect/>
          <a:stretch>
            <a:fillRect/>
          </a:stretch>
        </p:blipFill>
        <p:spPr bwMode="auto">
          <a:xfrm>
            <a:off x="0" y="0"/>
            <a:ext cx="9144000" cy="6400800"/>
          </a:xfrm>
          <a:prstGeom prst="rect">
            <a:avLst/>
          </a:prstGeom>
          <a:noFill/>
          <a:ln w="9525">
            <a:noFill/>
            <a:miter lim="800000"/>
            <a:headEnd/>
            <a:tailEnd/>
          </a:ln>
        </p:spPr>
      </p:pic>
      <p:sp>
        <p:nvSpPr>
          <p:cNvPr id="13315" name="Title 1"/>
          <p:cNvSpPr txBox="1">
            <a:spLocks/>
          </p:cNvSpPr>
          <p:nvPr/>
        </p:nvSpPr>
        <p:spPr bwMode="auto">
          <a:xfrm>
            <a:off x="287338" y="4692650"/>
            <a:ext cx="8474075" cy="1109663"/>
          </a:xfrm>
          <a:prstGeom prst="rect">
            <a:avLst/>
          </a:prstGeom>
          <a:noFill/>
          <a:ln w="9525">
            <a:noFill/>
            <a:miter lim="800000"/>
            <a:headEnd/>
            <a:tailEnd/>
          </a:ln>
        </p:spPr>
        <p:txBody>
          <a:bodyPr anchor="ctr"/>
          <a:lstStyle/>
          <a:p>
            <a:pPr algn="ctr"/>
            <a:r>
              <a:rPr lang="en-US" sz="2400" b="1" dirty="0" smtClean="0">
                <a:latin typeface="Verdana" pitchFamily="34" charset="0"/>
              </a:rPr>
              <a:t>What is Big Data?</a:t>
            </a:r>
            <a:endParaRPr lang="en-US" sz="2400" b="1" dirty="0">
              <a:latin typeface="Verdana" pitchFamily="34" charset="0"/>
            </a:endParaRPr>
          </a:p>
        </p:txBody>
      </p:sp>
    </p:spTree>
    <p:extLst>
      <p:ext uri="{BB962C8B-B14F-4D97-AF65-F5344CB8AC3E}">
        <p14:creationId xmlns:p14="http://schemas.microsoft.com/office/powerpoint/2010/main" val="950447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What is “Big Data”</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Datasets which are too large, grow too rapidly, or are too varied to handle using traditional techniques</a:t>
            </a:r>
          </a:p>
          <a:p>
            <a:pPr marL="285750" indent="-285750" defTabSz="914400">
              <a:lnSpc>
                <a:spcPct val="105000"/>
              </a:lnSpc>
              <a:spcBef>
                <a:spcPct val="100000"/>
              </a:spcBef>
              <a:buClr>
                <a:schemeClr val="tx1"/>
              </a:buClr>
              <a:buFont typeface="Arial" pitchFamily="34" charset="0"/>
              <a:buChar char="•"/>
            </a:pPr>
            <a:r>
              <a:rPr lang="en-US" sz="1600" b="1" dirty="0" smtClean="0">
                <a:solidFill>
                  <a:schemeClr val="accent6">
                    <a:lumMod val="40000"/>
                    <a:lumOff val="60000"/>
                  </a:schemeClr>
                </a:solidFill>
                <a:latin typeface="Verdana" pitchFamily="34" charset="0"/>
              </a:rPr>
              <a:t>Volume, Velocity, Variety</a:t>
            </a:r>
          </a:p>
          <a:p>
            <a:pPr marL="285750" indent="-285750" defTabSz="914400">
              <a:lnSpc>
                <a:spcPct val="105000"/>
              </a:lnSpc>
              <a:spcBef>
                <a:spcPct val="100000"/>
              </a:spcBef>
              <a:buClr>
                <a:schemeClr val="tx1"/>
              </a:buClr>
              <a:buFont typeface="Arial" pitchFamily="34" charset="0"/>
              <a:buChar char="•"/>
            </a:pPr>
            <a:r>
              <a:rPr lang="en-US" sz="1600" b="1" dirty="0" smtClean="0">
                <a:solidFill>
                  <a:schemeClr val="accent6">
                    <a:lumMod val="40000"/>
                    <a:lumOff val="60000"/>
                  </a:schemeClr>
                </a:solidFill>
                <a:latin typeface="Verdana" pitchFamily="34" charset="0"/>
              </a:rPr>
              <a:t>Volume – </a:t>
            </a:r>
            <a:r>
              <a:rPr lang="en-US" sz="1600" b="1" dirty="0">
                <a:latin typeface="Verdana" pitchFamily="34" charset="0"/>
              </a:rPr>
              <a:t>100’s of TB’s, petabytes, and </a:t>
            </a:r>
            <a:r>
              <a:rPr lang="en-US" sz="1600" b="1" dirty="0" smtClean="0">
                <a:latin typeface="Verdana" pitchFamily="34" charset="0"/>
              </a:rPr>
              <a:t>beyond</a:t>
            </a:r>
          </a:p>
          <a:p>
            <a:pPr marL="285750" indent="-285750" defTabSz="914400">
              <a:lnSpc>
                <a:spcPct val="105000"/>
              </a:lnSpc>
              <a:spcBef>
                <a:spcPct val="100000"/>
              </a:spcBef>
              <a:buClr>
                <a:schemeClr val="tx1"/>
              </a:buClr>
              <a:buFont typeface="Arial" pitchFamily="34" charset="0"/>
              <a:buChar char="•"/>
            </a:pPr>
            <a:r>
              <a:rPr lang="en-US" sz="1600" b="1" dirty="0">
                <a:solidFill>
                  <a:schemeClr val="accent6">
                    <a:lumMod val="40000"/>
                    <a:lumOff val="60000"/>
                  </a:schemeClr>
                </a:solidFill>
                <a:latin typeface="Verdana" pitchFamily="34" charset="0"/>
              </a:rPr>
              <a:t>Velocity</a:t>
            </a:r>
            <a:r>
              <a:rPr lang="en-US" sz="1600" b="1" dirty="0" smtClean="0">
                <a:latin typeface="Verdana" pitchFamily="34" charset="0"/>
              </a:rPr>
              <a:t> – e.g., machine generated data, medical devices, 	        sensors</a:t>
            </a:r>
          </a:p>
          <a:p>
            <a:pPr marL="285750" indent="-285750" defTabSz="914400">
              <a:lnSpc>
                <a:spcPct val="105000"/>
              </a:lnSpc>
              <a:spcBef>
                <a:spcPct val="100000"/>
              </a:spcBef>
              <a:buClr>
                <a:schemeClr val="tx1"/>
              </a:buClr>
              <a:buFont typeface="Arial" pitchFamily="34" charset="0"/>
              <a:buChar char="•"/>
            </a:pPr>
            <a:r>
              <a:rPr lang="en-US" sz="1600" b="1" dirty="0">
                <a:solidFill>
                  <a:schemeClr val="accent6">
                    <a:lumMod val="40000"/>
                    <a:lumOff val="60000"/>
                  </a:schemeClr>
                </a:solidFill>
                <a:latin typeface="Verdana" pitchFamily="34" charset="0"/>
              </a:rPr>
              <a:t>Variety</a:t>
            </a:r>
            <a:r>
              <a:rPr lang="en-US" sz="1600" b="1" dirty="0" smtClean="0">
                <a:latin typeface="Verdana" pitchFamily="34" charset="0"/>
              </a:rPr>
              <a:t> – unstructured data, many formats, varying 		       semantics</a:t>
            </a:r>
          </a:p>
          <a:p>
            <a:pPr marL="285750" indent="-285750" defTabSz="914400">
              <a:lnSpc>
                <a:spcPct val="105000"/>
              </a:lnSpc>
              <a:spcBef>
                <a:spcPct val="100000"/>
              </a:spcBef>
              <a:buClr>
                <a:schemeClr val="tx1"/>
              </a:buClr>
              <a:buFont typeface="Arial" pitchFamily="34" charset="0"/>
              <a:buChar char="•"/>
            </a:pPr>
            <a:endParaRPr lang="en-US" sz="1600" b="1" dirty="0">
              <a:latin typeface="Verdana" pitchFamily="34" charset="0"/>
            </a:endParaRPr>
          </a:p>
          <a:p>
            <a:pPr marL="285750" indent="-285750" defTabSz="914400">
              <a:lnSpc>
                <a:spcPct val="105000"/>
              </a:lnSpc>
              <a:spcBef>
                <a:spcPct val="100000"/>
              </a:spcBef>
              <a:buClr>
                <a:schemeClr val="tx1"/>
              </a:buClr>
              <a:buFont typeface="Arial" pitchFamily="34" charset="0"/>
              <a:buChar char="•"/>
            </a:pPr>
            <a:r>
              <a:rPr lang="en-US" sz="1600" b="1" dirty="0" smtClean="0">
                <a:latin typeface="Verdana" pitchFamily="34" charset="0"/>
              </a:rPr>
              <a:t>Not every data problem is a “Big Data” problem!!</a:t>
            </a:r>
            <a:endParaRPr lang="en-US" sz="1600" b="1" dirty="0">
              <a:latin typeface="Verdana" pitchFamily="34" charset="0"/>
            </a:endParaRPr>
          </a:p>
          <a:p>
            <a:pPr marL="285750" indent="-285750" defTabSz="914400">
              <a:lnSpc>
                <a:spcPct val="105000"/>
              </a:lnSpc>
              <a:spcBef>
                <a:spcPct val="100000"/>
              </a:spcBef>
              <a:buClr>
                <a:schemeClr val="tx1"/>
              </a:buClr>
              <a:buFont typeface="Wingdings" pitchFamily="2" charset="2"/>
              <a:buChar char="§"/>
            </a:pPr>
            <a:endParaRPr lang="en-US" sz="1200" dirty="0" smtClean="0">
              <a:latin typeface="Verdana" pitchFamily="34" charset="0"/>
            </a:endParaRPr>
          </a:p>
        </p:txBody>
      </p:sp>
    </p:spTree>
    <p:extLst>
      <p:ext uri="{BB962C8B-B14F-4D97-AF65-F5344CB8AC3E}">
        <p14:creationId xmlns:p14="http://schemas.microsoft.com/office/powerpoint/2010/main" val="24570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MPP enables Big Data</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6" name="Firewall"/>
          <p:cNvSpPr>
            <a:spLocks noEditPoints="1" noChangeArrowheads="1"/>
          </p:cNvSpPr>
          <p:nvPr/>
        </p:nvSpPr>
        <p:spPr bwMode="auto">
          <a:xfrm>
            <a:off x="330200" y="1241427"/>
            <a:ext cx="3067050" cy="765174"/>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7" name="server"/>
          <p:cNvSpPr>
            <a:spLocks noEditPoints="1" noChangeArrowheads="1"/>
          </p:cNvSpPr>
          <p:nvPr/>
        </p:nvSpPr>
        <p:spPr bwMode="auto">
          <a:xfrm>
            <a:off x="914400" y="2397850"/>
            <a:ext cx="1417782" cy="150581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Right Arrow 7"/>
          <p:cNvSpPr/>
          <p:nvPr/>
        </p:nvSpPr>
        <p:spPr>
          <a:xfrm rot="16200000">
            <a:off x="2338460" y="2948641"/>
            <a:ext cx="1482580" cy="381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40000"/>
                    <a:lumOff val="60000"/>
                  </a:schemeClr>
                </a:solidFill>
              </a:rPr>
              <a:t>Scalability</a:t>
            </a:r>
            <a:endParaRPr lang="en-US" dirty="0">
              <a:solidFill>
                <a:schemeClr val="tx2">
                  <a:lumMod val="40000"/>
                  <a:lumOff val="60000"/>
                </a:schemeClr>
              </a:solidFill>
            </a:endParaRPr>
          </a:p>
        </p:txBody>
      </p:sp>
      <p:sp>
        <p:nvSpPr>
          <p:cNvPr id="9" name="TextBox 8"/>
          <p:cNvSpPr txBox="1"/>
          <p:nvPr/>
        </p:nvSpPr>
        <p:spPr>
          <a:xfrm>
            <a:off x="127000" y="4659580"/>
            <a:ext cx="4013200" cy="1323439"/>
          </a:xfrm>
          <a:prstGeom prst="rect">
            <a:avLst/>
          </a:prstGeom>
          <a:noFill/>
        </p:spPr>
        <p:txBody>
          <a:bodyPr wrap="square" rtlCol="0">
            <a:spAutoFit/>
          </a:bodyPr>
          <a:lstStyle/>
          <a:p>
            <a:pPr algn="ctr"/>
            <a:r>
              <a:rPr lang="en-US" sz="2000" dirty="0" smtClean="0"/>
              <a:t>SMP – Symmetric Multiprocessing</a:t>
            </a:r>
          </a:p>
          <a:p>
            <a:pPr algn="ctr"/>
            <a:r>
              <a:rPr lang="en-US" sz="2000" dirty="0"/>
              <a:t> </a:t>
            </a:r>
            <a:r>
              <a:rPr lang="en-US" sz="2000" b="1" dirty="0" smtClean="0"/>
              <a:t>“Shared Everything”</a:t>
            </a:r>
          </a:p>
          <a:p>
            <a:pPr algn="ctr"/>
            <a:r>
              <a:rPr lang="en-US" sz="2000" dirty="0" smtClean="0"/>
              <a:t>CPU, memory, disk (SAN, NAS)</a:t>
            </a:r>
            <a:endParaRPr lang="en-US" sz="2000" dirty="0"/>
          </a:p>
        </p:txBody>
      </p:sp>
      <p:cxnSp>
        <p:nvCxnSpPr>
          <p:cNvPr id="10" name="Straight Connector 9"/>
          <p:cNvCxnSpPr/>
          <p:nvPr/>
        </p:nvCxnSpPr>
        <p:spPr>
          <a:xfrm>
            <a:off x="3914775" y="876300"/>
            <a:ext cx="12700" cy="4445000"/>
          </a:xfrm>
          <a:prstGeom prst="line">
            <a:avLst/>
          </a:prstGeom>
          <a:ln w="444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server"/>
          <p:cNvSpPr>
            <a:spLocks noEditPoints="1" noChangeArrowheads="1"/>
          </p:cNvSpPr>
          <p:nvPr/>
        </p:nvSpPr>
        <p:spPr bwMode="auto">
          <a:xfrm>
            <a:off x="5216834"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server"/>
          <p:cNvSpPr>
            <a:spLocks noEditPoints="1" noChangeArrowheads="1"/>
          </p:cNvSpPr>
          <p:nvPr/>
        </p:nvSpPr>
        <p:spPr bwMode="auto">
          <a:xfrm>
            <a:off x="5809286"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server"/>
          <p:cNvSpPr>
            <a:spLocks noEditPoints="1" noChangeArrowheads="1"/>
          </p:cNvSpPr>
          <p:nvPr/>
        </p:nvSpPr>
        <p:spPr bwMode="auto">
          <a:xfrm>
            <a:off x="6401738"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server"/>
          <p:cNvSpPr>
            <a:spLocks noEditPoints="1" noChangeArrowheads="1"/>
          </p:cNvSpPr>
          <p:nvPr/>
        </p:nvSpPr>
        <p:spPr bwMode="auto">
          <a:xfrm>
            <a:off x="6994190"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erver"/>
          <p:cNvSpPr>
            <a:spLocks noEditPoints="1" noChangeArrowheads="1"/>
          </p:cNvSpPr>
          <p:nvPr/>
        </p:nvSpPr>
        <p:spPr bwMode="auto">
          <a:xfrm>
            <a:off x="7586641"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server"/>
          <p:cNvSpPr>
            <a:spLocks noEditPoints="1" noChangeArrowheads="1"/>
          </p:cNvSpPr>
          <p:nvPr/>
        </p:nvSpPr>
        <p:spPr bwMode="auto">
          <a:xfrm>
            <a:off x="4624382" y="2314690"/>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server"/>
          <p:cNvSpPr>
            <a:spLocks noEditPoints="1" noChangeArrowheads="1"/>
          </p:cNvSpPr>
          <p:nvPr/>
        </p:nvSpPr>
        <p:spPr bwMode="auto">
          <a:xfrm>
            <a:off x="4054472" y="2338499"/>
            <a:ext cx="450850" cy="60007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Right Arrow 17"/>
          <p:cNvSpPr/>
          <p:nvPr/>
        </p:nvSpPr>
        <p:spPr>
          <a:xfrm>
            <a:off x="4106976" y="2929663"/>
            <a:ext cx="4843349" cy="381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40000"/>
                    <a:lumOff val="60000"/>
                  </a:schemeClr>
                </a:solidFill>
              </a:rPr>
              <a:t>Scalability</a:t>
            </a:r>
            <a:endParaRPr lang="en-US" dirty="0">
              <a:solidFill>
                <a:schemeClr val="tx2">
                  <a:lumMod val="40000"/>
                  <a:lumOff val="60000"/>
                </a:schemeClr>
              </a:solidFill>
            </a:endParaRPr>
          </a:p>
        </p:txBody>
      </p:sp>
      <p:sp>
        <p:nvSpPr>
          <p:cNvPr id="19" name="TextBox 18"/>
          <p:cNvSpPr txBox="1"/>
          <p:nvPr/>
        </p:nvSpPr>
        <p:spPr>
          <a:xfrm>
            <a:off x="4551349" y="4685918"/>
            <a:ext cx="4013200" cy="1631216"/>
          </a:xfrm>
          <a:prstGeom prst="rect">
            <a:avLst/>
          </a:prstGeom>
          <a:noFill/>
        </p:spPr>
        <p:txBody>
          <a:bodyPr wrap="square" rtlCol="0">
            <a:spAutoFit/>
          </a:bodyPr>
          <a:lstStyle/>
          <a:p>
            <a:pPr algn="ctr"/>
            <a:r>
              <a:rPr lang="en-US" sz="2000" dirty="0" smtClean="0"/>
              <a:t>MPP – Massively Parallel Processing</a:t>
            </a:r>
          </a:p>
          <a:p>
            <a:pPr algn="ctr"/>
            <a:r>
              <a:rPr lang="en-US" sz="2000" dirty="0"/>
              <a:t> </a:t>
            </a:r>
            <a:r>
              <a:rPr lang="en-US" sz="2000" b="1" dirty="0" smtClean="0"/>
              <a:t>“Shared Nothing”</a:t>
            </a:r>
          </a:p>
          <a:p>
            <a:pPr algn="ctr"/>
            <a:r>
              <a:rPr lang="en-US" sz="2000" dirty="0" smtClean="0"/>
              <a:t>Nodes do not share </a:t>
            </a:r>
          </a:p>
          <a:p>
            <a:pPr algn="ctr"/>
            <a:r>
              <a:rPr lang="en-US" sz="2000" dirty="0" smtClean="0"/>
              <a:t>CPU, memory, disk (DAS)</a:t>
            </a:r>
            <a:endParaRPr lang="en-US" sz="2000" dirty="0"/>
          </a:p>
        </p:txBody>
      </p:sp>
      <p:sp>
        <p:nvSpPr>
          <p:cNvPr id="20" name="Rectangle 19"/>
          <p:cNvSpPr/>
          <p:nvPr/>
        </p:nvSpPr>
        <p:spPr>
          <a:xfrm>
            <a:off x="8273538" y="2153062"/>
            <a:ext cx="676787"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 name="TextBox 20"/>
          <p:cNvSpPr txBox="1"/>
          <p:nvPr/>
        </p:nvSpPr>
        <p:spPr>
          <a:xfrm>
            <a:off x="5260332" y="1883478"/>
            <a:ext cx="3013205" cy="369332"/>
          </a:xfrm>
          <a:prstGeom prst="rect">
            <a:avLst/>
          </a:prstGeom>
          <a:noFill/>
        </p:spPr>
        <p:txBody>
          <a:bodyPr wrap="square" rtlCol="0">
            <a:spAutoFit/>
          </a:bodyPr>
          <a:lstStyle/>
          <a:p>
            <a:r>
              <a:rPr lang="en-US" b="1" dirty="0" smtClean="0"/>
              <a:t>100’s, 1,000’s of nodes</a:t>
            </a:r>
            <a:endParaRPr lang="en-US" b="1" dirty="0"/>
          </a:p>
        </p:txBody>
      </p:sp>
      <p:sp>
        <p:nvSpPr>
          <p:cNvPr id="22" name="TextBox 21"/>
          <p:cNvSpPr txBox="1"/>
          <p:nvPr/>
        </p:nvSpPr>
        <p:spPr>
          <a:xfrm>
            <a:off x="4140200" y="3445819"/>
            <a:ext cx="5003800" cy="338554"/>
          </a:xfrm>
          <a:prstGeom prst="rect">
            <a:avLst/>
          </a:prstGeom>
          <a:noFill/>
        </p:spPr>
        <p:txBody>
          <a:bodyPr wrap="square" rtlCol="0">
            <a:spAutoFit/>
          </a:bodyPr>
          <a:lstStyle/>
          <a:p>
            <a:r>
              <a:rPr lang="en-US" sz="1600" b="1" dirty="0" smtClean="0"/>
              <a:t>Cluster (homogenous) or Grid (heterogeneous)</a:t>
            </a:r>
            <a:endParaRPr lang="en-US" sz="1600" b="1" dirty="0"/>
          </a:p>
        </p:txBody>
      </p:sp>
    </p:spTree>
    <p:extLst>
      <p:ext uri="{BB962C8B-B14F-4D97-AF65-F5344CB8AC3E}">
        <p14:creationId xmlns:p14="http://schemas.microsoft.com/office/powerpoint/2010/main" val="1900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par>
                                <p:cTn id="7" presetID="6" presetClass="emph" presetSubtype="0" fill="hold" grpId="0" nodeType="withEffect">
                                  <p:stCondLst>
                                    <p:cond delay="0"/>
                                  </p:stCondLst>
                                  <p:childTnLst>
                                    <p:animScale>
                                      <p:cBhvr>
                                        <p:cTn id="8" dur="2000" fill="hold"/>
                                        <p:tgtEl>
                                          <p:spTgt spid="8"/>
                                        </p:tgtEl>
                                      </p:cBhvr>
                                      <p:by x="150000" y="150000"/>
                                    </p:animScale>
                                  </p:childTnLst>
                                </p:cTn>
                              </p:par>
                              <p:par>
                                <p:cTn id="9" presetID="1" presetClass="entr" presetSubtype="0" fill="hold" grpId="0"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4"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 presetClass="entr" presetSubtype="4"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50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ppt_x"/>
                                          </p:val>
                                        </p:tav>
                                        <p:tav tm="100000">
                                          <p:val>
                                            <p:strVal val="#ppt_x"/>
                                          </p:val>
                                        </p:tav>
                                      </p:tavLst>
                                    </p:anim>
                                    <p:anim calcmode="lin" valueType="num">
                                      <p:cBhvr additive="base">
                                        <p:cTn id="63" dur="500" fill="hold"/>
                                        <p:tgtEl>
                                          <p:spTgt spid="2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6"/>
          <p:cNvSpPr>
            <a:spLocks noGrp="1"/>
          </p:cNvSpPr>
          <p:nvPr>
            <p:ph type="title" idx="4294967295"/>
          </p:nvPr>
        </p:nvSpPr>
        <p:spPr/>
        <p:txBody>
          <a:bodyPr/>
          <a:lstStyle/>
          <a:p>
            <a:r>
              <a:rPr lang="en-US" dirty="0" smtClean="0">
                <a:latin typeface="Verdana" pitchFamily="34" charset="0"/>
                <a:cs typeface="Verdana" pitchFamily="34" charset="0"/>
              </a:rPr>
              <a:t>Cost Factor</a:t>
            </a:r>
          </a:p>
        </p:txBody>
      </p:sp>
      <p:sp>
        <p:nvSpPr>
          <p:cNvPr id="10242" name="Rectangle 3"/>
          <p:cNvSpPr>
            <a:spLocks noChangeArrowheads="1"/>
          </p:cNvSpPr>
          <p:nvPr/>
        </p:nvSpPr>
        <p:spPr bwMode="auto">
          <a:xfrm>
            <a:off x="2895600" y="1676400"/>
            <a:ext cx="4781550" cy="2306638"/>
          </a:xfrm>
          <a:prstGeom prst="rect">
            <a:avLst/>
          </a:prstGeom>
          <a:noFill/>
          <a:ln w="9525">
            <a:noFill/>
            <a:miter lim="800000"/>
            <a:headEnd/>
            <a:tailEnd/>
          </a:ln>
        </p:spPr>
        <p:txBody>
          <a:bodyPr/>
          <a:lstStyle/>
          <a:p>
            <a:pPr marL="746125" indent="-457200" defTabSz="914400">
              <a:lnSpc>
                <a:spcPct val="105000"/>
              </a:lnSpc>
              <a:spcBef>
                <a:spcPct val="100000"/>
              </a:spcBef>
              <a:buClr>
                <a:schemeClr val="tx1"/>
              </a:buClr>
              <a:buFont typeface="Wingdings" pitchFamily="2" charset="2"/>
              <a:buNone/>
            </a:pPr>
            <a:endParaRPr lang="en-US" sz="1400">
              <a:latin typeface="Verdana" pitchFamily="34" charset="0"/>
            </a:endParaRPr>
          </a:p>
        </p:txBody>
      </p:sp>
      <p:sp>
        <p:nvSpPr>
          <p:cNvPr id="10243" name="Rectangle 3"/>
          <p:cNvSpPr>
            <a:spLocks noChangeArrowheads="1"/>
          </p:cNvSpPr>
          <p:nvPr/>
        </p:nvSpPr>
        <p:spPr bwMode="auto">
          <a:xfrm>
            <a:off x="617951" y="1705150"/>
            <a:ext cx="7348602" cy="2306638"/>
          </a:xfrm>
          <a:prstGeom prst="rect">
            <a:avLst/>
          </a:prstGeom>
          <a:noFill/>
          <a:ln w="9525">
            <a:noFill/>
            <a:miter lim="800000"/>
            <a:headEnd/>
            <a:tailEnd/>
          </a:ln>
        </p:spPr>
        <p:txBody>
          <a:bodyPr/>
          <a:lstStyle/>
          <a:p>
            <a:pPr marL="285750" indent="-285750" defTabSz="914400">
              <a:lnSpc>
                <a:spcPct val="105000"/>
              </a:lnSpc>
              <a:spcBef>
                <a:spcPct val="100000"/>
              </a:spcBef>
              <a:buClr>
                <a:schemeClr val="tx1"/>
              </a:buClr>
              <a:buFont typeface="Wingdings" pitchFamily="2" charset="2"/>
              <a:buChar char="§"/>
            </a:pPr>
            <a:r>
              <a:rPr lang="en-US" sz="1600" b="1" dirty="0" smtClean="0">
                <a:latin typeface="Verdana" pitchFamily="34" charset="0"/>
              </a:rPr>
              <a:t>Cost of storing and analyzing Big Data can be driven down by:</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Low cost commodity hardware</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Open source software</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Public Cloud?  Yes, But for really massive amounts of data with many accesses, may be cost prohibitive</a:t>
            </a:r>
          </a:p>
          <a:p>
            <a:pPr marL="742950" lvl="1" indent="-285750" defTabSz="914400">
              <a:lnSpc>
                <a:spcPct val="105000"/>
              </a:lnSpc>
              <a:spcBef>
                <a:spcPct val="100000"/>
              </a:spcBef>
              <a:buClr>
                <a:schemeClr val="tx1"/>
              </a:buClr>
              <a:buFont typeface="Wingdings" pitchFamily="2" charset="2"/>
              <a:buChar char="§"/>
            </a:pPr>
            <a:r>
              <a:rPr lang="en-US" sz="1400" dirty="0" smtClean="0">
                <a:latin typeface="Verdana" pitchFamily="34" charset="0"/>
              </a:rPr>
              <a:t>Learning curve?  You bet!</a:t>
            </a:r>
          </a:p>
          <a:p>
            <a:pPr marL="742950" lvl="1" indent="-285750" defTabSz="914400">
              <a:lnSpc>
                <a:spcPct val="105000"/>
              </a:lnSpc>
              <a:spcBef>
                <a:spcPct val="100000"/>
              </a:spcBef>
              <a:buClr>
                <a:schemeClr val="tx1"/>
              </a:buClr>
              <a:buFont typeface="Wingdings" pitchFamily="2" charset="2"/>
              <a:buChar char="§"/>
            </a:pPr>
            <a:endParaRPr lang="en-US" sz="1600" b="1" dirty="0">
              <a:latin typeface="Verdana" pitchFamily="34" charset="0"/>
            </a:endParaRPr>
          </a:p>
          <a:p>
            <a:pPr defTabSz="914400">
              <a:lnSpc>
                <a:spcPct val="105000"/>
              </a:lnSpc>
              <a:spcBef>
                <a:spcPct val="100000"/>
              </a:spcBef>
              <a:buClr>
                <a:schemeClr val="tx1"/>
              </a:buClr>
            </a:pPr>
            <a:endParaRPr lang="en-US" sz="1600" b="1" dirty="0">
              <a:latin typeface="Verdana" pitchFamily="34" charset="0"/>
            </a:endParaRPr>
          </a:p>
        </p:txBody>
      </p:sp>
    </p:spTree>
    <p:extLst>
      <p:ext uri="{BB962C8B-B14F-4D97-AF65-F5344CB8AC3E}">
        <p14:creationId xmlns:p14="http://schemas.microsoft.com/office/powerpoint/2010/main" val="1751377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ficient Theme">
  <a:themeElements>
    <a:clrScheme name="Custom 1">
      <a:dk1>
        <a:srgbClr val="2C4048"/>
      </a:dk1>
      <a:lt1>
        <a:srgbClr val="FFFFFF"/>
      </a:lt1>
      <a:dk2>
        <a:srgbClr val="000000"/>
      </a:dk2>
      <a:lt2>
        <a:srgbClr val="808080"/>
      </a:lt2>
      <a:accent1>
        <a:srgbClr val="A91120"/>
      </a:accent1>
      <a:accent2>
        <a:srgbClr val="DF6421"/>
      </a:accent2>
      <a:accent3>
        <a:srgbClr val="485254"/>
      </a:accent3>
      <a:accent4>
        <a:srgbClr val="928C86"/>
      </a:accent4>
      <a:accent5>
        <a:srgbClr val="EDD8B2"/>
      </a:accent5>
      <a:accent6>
        <a:srgbClr val="CD052D"/>
      </a:accent6>
      <a:hlink>
        <a:srgbClr val="0000E5"/>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7113</TotalTime>
  <Words>3078</Words>
  <Application>Microsoft Office PowerPoint</Application>
  <PresentationFormat>On-screen Show (4:3)</PresentationFormat>
  <Paragraphs>458</Paragraphs>
  <Slides>47</Slides>
  <Notes>30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Perficient Theme</vt:lpstr>
      <vt:lpstr>PowerPoint Presentation</vt:lpstr>
      <vt:lpstr>Presenters</vt:lpstr>
      <vt:lpstr>Presenters</vt:lpstr>
      <vt:lpstr>Key Takeaway Points</vt:lpstr>
      <vt:lpstr>Agenda</vt:lpstr>
      <vt:lpstr>PowerPoint Presentation</vt:lpstr>
      <vt:lpstr>What is “Big Data”</vt:lpstr>
      <vt:lpstr>MPP enables Big Data</vt:lpstr>
      <vt:lpstr>Cost Factor</vt:lpstr>
      <vt:lpstr>Hadoop / MapReduce</vt:lpstr>
      <vt:lpstr>NoSQL</vt:lpstr>
      <vt:lpstr>PowerPoint Presentation</vt:lpstr>
      <vt:lpstr>Healthcare “Big Data” opportunities</vt:lpstr>
      <vt:lpstr>Healthcare “Big Data” opportunities</vt:lpstr>
      <vt:lpstr>Healthcare “Big Data” opportunities</vt:lpstr>
      <vt:lpstr>Healthcare “Big Data” opportunities</vt:lpstr>
      <vt:lpstr>PowerPoint Presentation</vt:lpstr>
      <vt:lpstr>Healthcare “Big Data” opportunities</vt:lpstr>
      <vt:lpstr>PowerPoint Presentation</vt:lpstr>
      <vt:lpstr>PowerPoint Presentation</vt:lpstr>
      <vt:lpstr>Analytics</vt:lpstr>
      <vt:lpstr>Unstructured Data Mining</vt:lpstr>
      <vt:lpstr>Data Mining</vt:lpstr>
      <vt:lpstr>Transaction Processing</vt:lpstr>
      <vt:lpstr>PowerPoint Presentation</vt:lpstr>
      <vt:lpstr>PowerPoint Presentation</vt:lpstr>
      <vt:lpstr>Big Data Stack</vt:lpstr>
      <vt:lpstr>PowerPoint Presentation</vt:lpstr>
      <vt:lpstr>PowerPoint Presentation</vt:lpstr>
      <vt:lpstr>PowerPoint Presentation</vt:lpstr>
      <vt:lpstr>PowerPoint Presentation</vt:lpstr>
      <vt:lpstr>PowerPoint Presentation</vt:lpstr>
      <vt:lpstr>PowerPoint Presentation</vt:lpstr>
      <vt:lpstr>No One Size Fits All</vt:lpstr>
      <vt:lpstr>What type of data store to use??</vt:lpstr>
      <vt:lpstr>PowerPoint Presentation</vt:lpstr>
      <vt:lpstr>ACID / CAP / BASE</vt:lpstr>
      <vt:lpstr>ACID / CAP / BASE</vt:lpstr>
      <vt:lpstr>Data Management</vt:lpstr>
      <vt:lpstr>PowerPoint Presentation</vt:lpstr>
      <vt:lpstr>PowerPoint Presentation</vt:lpstr>
      <vt:lpstr>Summary</vt:lpstr>
      <vt:lpstr>Resources</vt:lpstr>
      <vt:lpstr>PowerPoint Presentation</vt:lpstr>
      <vt:lpstr>About Perficient</vt:lpstr>
      <vt:lpstr>PRFT Profile</vt:lpstr>
      <vt:lpstr>Our Solutions Expertise &amp; Services</vt:lpstr>
    </vt:vector>
  </TitlesOfParts>
  <Company>TriFecta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Webinar</dc:title>
  <dc:creator>pete.stiglich@perficient.com;Hari.Rajagopal@perficient.com</dc:creator>
  <cp:lastModifiedBy>Erin Moloney</cp:lastModifiedBy>
  <cp:revision>233</cp:revision>
  <dcterms:created xsi:type="dcterms:W3CDTF">2011-02-01T16:45:01Z</dcterms:created>
  <dcterms:modified xsi:type="dcterms:W3CDTF">2012-05-30T19:50:00Z</dcterms:modified>
</cp:coreProperties>
</file>